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AV" ContentType="audio/x-wav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media/audio1.wav" ContentType="audio/wav"/>
  <Override PartName="/ppt/media/audio2.wav" ContentType="audio/wav"/>
  <Override PartName="/ppt/media/audio3.wav" ContentType="audio/wav"/>
  <Override PartName="/ppt/notesSlides/notesSlide2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media/audio4.wav" ContentType="audio/wav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5"/>
    <p:sldMasterId id="2147483660" r:id="rId6"/>
    <p:sldMasterId id="2147483696" r:id="rId7"/>
    <p:sldMasterId id="2147483708" r:id="rId8"/>
    <p:sldMasterId id="2147483720" r:id="rId9"/>
  </p:sldMasterIdLst>
  <p:notesMasterIdLst>
    <p:notesMasterId r:id="rId88"/>
  </p:notesMasterIdLst>
  <p:sldIdLst>
    <p:sldId id="552" r:id="rId10"/>
    <p:sldId id="553" r:id="rId11"/>
    <p:sldId id="554" r:id="rId12"/>
    <p:sldId id="258" r:id="rId13"/>
    <p:sldId id="324" r:id="rId14"/>
    <p:sldId id="325" r:id="rId15"/>
    <p:sldId id="327" r:id="rId16"/>
    <p:sldId id="328" r:id="rId17"/>
    <p:sldId id="326" r:id="rId18"/>
    <p:sldId id="543" r:id="rId19"/>
    <p:sldId id="291" r:id="rId20"/>
    <p:sldId id="295" r:id="rId21"/>
    <p:sldId id="432" r:id="rId22"/>
    <p:sldId id="433" r:id="rId23"/>
    <p:sldId id="434" r:id="rId24"/>
    <p:sldId id="435" r:id="rId25"/>
    <p:sldId id="436" r:id="rId26"/>
    <p:sldId id="437" r:id="rId27"/>
    <p:sldId id="438" r:id="rId28"/>
    <p:sldId id="439" r:id="rId29"/>
    <p:sldId id="301" r:id="rId30"/>
    <p:sldId id="440" r:id="rId31"/>
    <p:sldId id="374" r:id="rId32"/>
    <p:sldId id="441" r:id="rId33"/>
    <p:sldId id="375" r:id="rId34"/>
    <p:sldId id="442" r:id="rId35"/>
    <p:sldId id="376" r:id="rId36"/>
    <p:sldId id="443" r:id="rId37"/>
    <p:sldId id="377" r:id="rId38"/>
    <p:sldId id="533" r:id="rId39"/>
    <p:sldId id="444" r:id="rId40"/>
    <p:sldId id="306" r:id="rId41"/>
    <p:sldId id="381" r:id="rId42"/>
    <p:sldId id="445" r:id="rId43"/>
    <p:sldId id="380" r:id="rId44"/>
    <p:sldId id="446" r:id="rId45"/>
    <p:sldId id="379" r:id="rId46"/>
    <p:sldId id="447" r:id="rId47"/>
    <p:sldId id="369" r:id="rId48"/>
    <p:sldId id="378" r:id="rId49"/>
    <p:sldId id="448" r:id="rId50"/>
    <p:sldId id="312" r:id="rId51"/>
    <p:sldId id="449" r:id="rId52"/>
    <p:sldId id="385" r:id="rId53"/>
    <p:sldId id="450" r:id="rId54"/>
    <p:sldId id="384" r:id="rId55"/>
    <p:sldId id="451" r:id="rId56"/>
    <p:sldId id="383" r:id="rId57"/>
    <p:sldId id="452" r:id="rId58"/>
    <p:sldId id="382" r:id="rId59"/>
    <p:sldId id="453" r:id="rId60"/>
    <p:sldId id="318" r:id="rId61"/>
    <p:sldId id="454" r:id="rId62"/>
    <p:sldId id="388" r:id="rId63"/>
    <p:sldId id="455" r:id="rId64"/>
    <p:sldId id="387" r:id="rId65"/>
    <p:sldId id="456" r:id="rId66"/>
    <p:sldId id="370" r:id="rId67"/>
    <p:sldId id="538" r:id="rId68"/>
    <p:sldId id="457" r:id="rId69"/>
    <p:sldId id="389" r:id="rId70"/>
    <p:sldId id="458" r:id="rId71"/>
    <p:sldId id="320" r:id="rId72"/>
    <p:sldId id="459" r:id="rId73"/>
    <p:sldId id="393" r:id="rId74"/>
    <p:sldId id="460" r:id="rId75"/>
    <p:sldId id="392" r:id="rId76"/>
    <p:sldId id="461" r:id="rId77"/>
    <p:sldId id="391" r:id="rId78"/>
    <p:sldId id="462" r:id="rId79"/>
    <p:sldId id="390" r:id="rId80"/>
    <p:sldId id="463" r:id="rId81"/>
    <p:sldId id="540" r:id="rId82"/>
    <p:sldId id="539" r:id="rId83"/>
    <p:sldId id="329" r:id="rId84"/>
    <p:sldId id="330" r:id="rId85"/>
    <p:sldId id="546" r:id="rId86"/>
    <p:sldId id="545" r:id="rId8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Rg st="3" end="80"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CC"/>
    <a:srgbClr val="FFFF00"/>
    <a:srgbClr val="F8F8F8"/>
    <a:srgbClr val="CC0000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330" autoAdjust="0"/>
    <p:restoredTop sz="89646" autoAdjust="0"/>
  </p:normalViewPr>
  <p:slideViewPr>
    <p:cSldViewPr>
      <p:cViewPr varScale="1">
        <p:scale>
          <a:sx n="78" d="100"/>
          <a:sy n="78" d="100"/>
        </p:scale>
        <p:origin x="1506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71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4" d="100"/>
          <a:sy n="64" d="100"/>
        </p:scale>
        <p:origin x="-3062" y="-77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slide" Target="slides/slide30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slide" Target="slides/slide33.xml"/><Relationship Id="rId47" Type="http://schemas.openxmlformats.org/officeDocument/2006/relationships/slide" Target="slides/slide38.xml"/><Relationship Id="rId50" Type="http://schemas.openxmlformats.org/officeDocument/2006/relationships/slide" Target="slides/slide41.xml"/><Relationship Id="rId55" Type="http://schemas.openxmlformats.org/officeDocument/2006/relationships/slide" Target="slides/slide46.xml"/><Relationship Id="rId63" Type="http://schemas.openxmlformats.org/officeDocument/2006/relationships/slide" Target="slides/slide54.xml"/><Relationship Id="rId68" Type="http://schemas.openxmlformats.org/officeDocument/2006/relationships/slide" Target="slides/slide59.xml"/><Relationship Id="rId76" Type="http://schemas.openxmlformats.org/officeDocument/2006/relationships/slide" Target="slides/slide67.xml"/><Relationship Id="rId84" Type="http://schemas.openxmlformats.org/officeDocument/2006/relationships/slide" Target="slides/slide75.xml"/><Relationship Id="rId89" Type="http://schemas.openxmlformats.org/officeDocument/2006/relationships/presProps" Target="presProps.xml"/><Relationship Id="rId7" Type="http://schemas.openxmlformats.org/officeDocument/2006/relationships/slideMaster" Target="slideMasters/slideMaster3.xml"/><Relationship Id="rId71" Type="http://schemas.openxmlformats.org/officeDocument/2006/relationships/slide" Target="slides/slide62.xml"/><Relationship Id="rId9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9" Type="http://schemas.openxmlformats.org/officeDocument/2006/relationships/slide" Target="slides/slide20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53" Type="http://schemas.openxmlformats.org/officeDocument/2006/relationships/slide" Target="slides/slide44.xml"/><Relationship Id="rId58" Type="http://schemas.openxmlformats.org/officeDocument/2006/relationships/slide" Target="slides/slide49.xml"/><Relationship Id="rId66" Type="http://schemas.openxmlformats.org/officeDocument/2006/relationships/slide" Target="slides/slide57.xml"/><Relationship Id="rId74" Type="http://schemas.openxmlformats.org/officeDocument/2006/relationships/slide" Target="slides/slide65.xml"/><Relationship Id="rId79" Type="http://schemas.openxmlformats.org/officeDocument/2006/relationships/slide" Target="slides/slide70.xml"/><Relationship Id="rId87" Type="http://schemas.openxmlformats.org/officeDocument/2006/relationships/slide" Target="slides/slide78.xml"/><Relationship Id="rId5" Type="http://schemas.openxmlformats.org/officeDocument/2006/relationships/slideMaster" Target="slideMasters/slideMaster1.xml"/><Relationship Id="rId61" Type="http://schemas.openxmlformats.org/officeDocument/2006/relationships/slide" Target="slides/slide52.xml"/><Relationship Id="rId82" Type="http://schemas.openxmlformats.org/officeDocument/2006/relationships/slide" Target="slides/slide73.xml"/><Relationship Id="rId90" Type="http://schemas.openxmlformats.org/officeDocument/2006/relationships/viewProps" Target="viewProps.xml"/><Relationship Id="rId19" Type="http://schemas.openxmlformats.org/officeDocument/2006/relationships/slide" Target="slides/slide10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slide" Target="slides/slide39.xml"/><Relationship Id="rId56" Type="http://schemas.openxmlformats.org/officeDocument/2006/relationships/slide" Target="slides/slide47.xml"/><Relationship Id="rId64" Type="http://schemas.openxmlformats.org/officeDocument/2006/relationships/slide" Target="slides/slide55.xml"/><Relationship Id="rId69" Type="http://schemas.openxmlformats.org/officeDocument/2006/relationships/slide" Target="slides/slide60.xml"/><Relationship Id="rId77" Type="http://schemas.openxmlformats.org/officeDocument/2006/relationships/slide" Target="slides/slide68.xml"/><Relationship Id="rId8" Type="http://schemas.openxmlformats.org/officeDocument/2006/relationships/slideMaster" Target="slideMasters/slideMaster4.xml"/><Relationship Id="rId51" Type="http://schemas.openxmlformats.org/officeDocument/2006/relationships/slide" Target="slides/slide42.xml"/><Relationship Id="rId72" Type="http://schemas.openxmlformats.org/officeDocument/2006/relationships/slide" Target="slides/slide63.xml"/><Relationship Id="rId80" Type="http://schemas.openxmlformats.org/officeDocument/2006/relationships/slide" Target="slides/slide71.xml"/><Relationship Id="rId85" Type="http://schemas.openxmlformats.org/officeDocument/2006/relationships/slide" Target="slides/slide76.xml"/><Relationship Id="rId3" Type="http://schemas.openxmlformats.org/officeDocument/2006/relationships/customXml" Target="../customXml/item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slide" Target="slides/slide37.xml"/><Relationship Id="rId59" Type="http://schemas.openxmlformats.org/officeDocument/2006/relationships/slide" Target="slides/slide50.xml"/><Relationship Id="rId67" Type="http://schemas.openxmlformats.org/officeDocument/2006/relationships/slide" Target="slides/slide58.xml"/><Relationship Id="rId20" Type="http://schemas.openxmlformats.org/officeDocument/2006/relationships/slide" Target="slides/slide11.xml"/><Relationship Id="rId41" Type="http://schemas.openxmlformats.org/officeDocument/2006/relationships/slide" Target="slides/slide32.xml"/><Relationship Id="rId54" Type="http://schemas.openxmlformats.org/officeDocument/2006/relationships/slide" Target="slides/slide45.xml"/><Relationship Id="rId62" Type="http://schemas.openxmlformats.org/officeDocument/2006/relationships/slide" Target="slides/slide53.xml"/><Relationship Id="rId70" Type="http://schemas.openxmlformats.org/officeDocument/2006/relationships/slide" Target="slides/slide61.xml"/><Relationship Id="rId75" Type="http://schemas.openxmlformats.org/officeDocument/2006/relationships/slide" Target="slides/slide66.xml"/><Relationship Id="rId83" Type="http://schemas.openxmlformats.org/officeDocument/2006/relationships/slide" Target="slides/slide74.xml"/><Relationship Id="rId88" Type="http://schemas.openxmlformats.org/officeDocument/2006/relationships/notesMaster" Target="notesMasters/notesMaster1.xml"/><Relationship Id="rId9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slide" Target="slides/slide40.xml"/><Relationship Id="rId57" Type="http://schemas.openxmlformats.org/officeDocument/2006/relationships/slide" Target="slides/slide48.xml"/><Relationship Id="rId10" Type="http://schemas.openxmlformats.org/officeDocument/2006/relationships/slide" Target="slides/slide1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52" Type="http://schemas.openxmlformats.org/officeDocument/2006/relationships/slide" Target="slides/slide43.xml"/><Relationship Id="rId60" Type="http://schemas.openxmlformats.org/officeDocument/2006/relationships/slide" Target="slides/slide51.xml"/><Relationship Id="rId65" Type="http://schemas.openxmlformats.org/officeDocument/2006/relationships/slide" Target="slides/slide56.xml"/><Relationship Id="rId73" Type="http://schemas.openxmlformats.org/officeDocument/2006/relationships/slide" Target="slides/slide64.xml"/><Relationship Id="rId78" Type="http://schemas.openxmlformats.org/officeDocument/2006/relationships/slide" Target="slides/slide69.xml"/><Relationship Id="rId81" Type="http://schemas.openxmlformats.org/officeDocument/2006/relationships/slide" Target="slides/slide72.xml"/><Relationship Id="rId86" Type="http://schemas.openxmlformats.org/officeDocument/2006/relationships/slide" Target="slides/slide77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846B19-A309-4C30-909F-D67C2FB05CE8}" type="datetimeFigureOut">
              <a:rPr lang="en-US" smtClean="0"/>
              <a:t>9/24/2021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4CA85E-F2BF-4B4C-A8DB-7A37FC3E2A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8872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94982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Connect/Disconnect</a:t>
            </a:r>
            <a:r>
              <a:rPr lang="en-US" baseline="0" dirty="0" smtClean="0"/>
              <a:t> an Implement (trailed, 3 point, power take off (PTO), hydraulics)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0022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100</a:t>
            </a:r>
            <a:r>
              <a:rPr lang="en-US" baseline="0" dirty="0" smtClean="0"/>
              <a:t> Bending Lifting Climbing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3411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100</a:t>
            </a:r>
            <a:r>
              <a:rPr lang="en-US" baseline="0" dirty="0" smtClean="0"/>
              <a:t> Bending Lifting Climbing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9423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200</a:t>
            </a:r>
            <a:r>
              <a:rPr lang="en-US" baseline="0" dirty="0" smtClean="0"/>
              <a:t> Bending Lifting Climbing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4806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200</a:t>
            </a:r>
            <a:r>
              <a:rPr lang="en-US" baseline="0" dirty="0" smtClean="0"/>
              <a:t> Bending Lifting Climbing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2198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300</a:t>
            </a:r>
            <a:r>
              <a:rPr lang="en-US" baseline="0" dirty="0" smtClean="0"/>
              <a:t> Bending Lifting Climbing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41343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300</a:t>
            </a:r>
            <a:r>
              <a:rPr lang="en-US" baseline="0" dirty="0" smtClean="0"/>
              <a:t> Bending Lifting Climbing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7388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400</a:t>
            </a:r>
            <a:r>
              <a:rPr lang="en-US" baseline="0" dirty="0" smtClean="0"/>
              <a:t> Bending Lifting Climbing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9610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400</a:t>
            </a:r>
            <a:r>
              <a:rPr lang="en-US" baseline="0" dirty="0" smtClean="0"/>
              <a:t> Bending Lifting Climbing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5266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Make this 300 level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500</a:t>
            </a:r>
            <a:r>
              <a:rPr lang="en-US" baseline="0" smtClean="0"/>
              <a:t> </a:t>
            </a:r>
            <a:r>
              <a:rPr lang="en-US" baseline="0" dirty="0" smtClean="0"/>
              <a:t>Bending Lifting Climbing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1116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500</a:t>
            </a:r>
            <a:r>
              <a:rPr lang="en-US" baseline="0" dirty="0" smtClean="0"/>
              <a:t> Bending Lifting Climbing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4796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100</a:t>
            </a:r>
            <a:r>
              <a:rPr lang="en-US" baseline="0" dirty="0" smtClean="0"/>
              <a:t> 3-2-1 Connect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8939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100</a:t>
            </a:r>
            <a:r>
              <a:rPr lang="en-US" baseline="0" dirty="0" smtClean="0"/>
              <a:t> 3-2-1 Connect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5763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200</a:t>
            </a:r>
            <a:r>
              <a:rPr lang="en-US" baseline="0" dirty="0" smtClean="0"/>
              <a:t> 3-2-1 Connect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9516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200</a:t>
            </a:r>
            <a:r>
              <a:rPr lang="en-US" baseline="0" dirty="0" smtClean="0"/>
              <a:t> 3-2-1 Connect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61851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300</a:t>
            </a:r>
            <a:r>
              <a:rPr lang="en-US" baseline="0" dirty="0" smtClean="0"/>
              <a:t> 3-2-1 Connect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9374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300</a:t>
            </a:r>
            <a:r>
              <a:rPr lang="en-US" baseline="0" dirty="0" smtClean="0"/>
              <a:t> 3-2-1 Connect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6171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400</a:t>
            </a:r>
            <a:r>
              <a:rPr lang="en-US" baseline="0" dirty="0" smtClean="0"/>
              <a:t> 3-2-1 Connect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75791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400</a:t>
            </a:r>
            <a:r>
              <a:rPr lang="en-US" baseline="0" dirty="0" smtClean="0"/>
              <a:t> 3-2-1 Connect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69386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500</a:t>
            </a:r>
            <a:r>
              <a:rPr lang="en-US" baseline="0" dirty="0" smtClean="0"/>
              <a:t> 3-2-1 Connect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01922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500</a:t>
            </a:r>
            <a:r>
              <a:rPr lang="en-US" baseline="0" dirty="0" smtClean="0"/>
              <a:t> 3-2-1 Connect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77869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100 </a:t>
            </a:r>
            <a:r>
              <a:rPr lang="en-US" dirty="0" err="1" smtClean="0"/>
              <a:t>Gotta</a:t>
            </a:r>
            <a:r>
              <a:rPr lang="en-US" dirty="0" smtClean="0"/>
              <a:t> Get Fed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34019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100 </a:t>
            </a:r>
            <a:r>
              <a:rPr lang="en-US" dirty="0" err="1" smtClean="0"/>
              <a:t>Gotta</a:t>
            </a:r>
            <a:r>
              <a:rPr lang="en-US" dirty="0" smtClean="0"/>
              <a:t> Get Fed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82041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200 </a:t>
            </a:r>
            <a:r>
              <a:rPr lang="en-US" dirty="0" err="1" smtClean="0"/>
              <a:t>Gotta</a:t>
            </a:r>
            <a:r>
              <a:rPr lang="en-US" dirty="0" smtClean="0"/>
              <a:t> Get Fed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14183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200 </a:t>
            </a:r>
            <a:r>
              <a:rPr lang="en-US" dirty="0" err="1" smtClean="0"/>
              <a:t>Gotta</a:t>
            </a:r>
            <a:r>
              <a:rPr lang="en-US" dirty="0" smtClean="0"/>
              <a:t> Get Fed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97010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300 </a:t>
            </a:r>
            <a:r>
              <a:rPr lang="en-US" dirty="0" err="1" smtClean="0"/>
              <a:t>Gotta</a:t>
            </a:r>
            <a:r>
              <a:rPr lang="en-US" dirty="0" smtClean="0"/>
              <a:t> Get Fed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94271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300 </a:t>
            </a:r>
            <a:r>
              <a:rPr lang="en-US" dirty="0" err="1" smtClean="0"/>
              <a:t>Gotta</a:t>
            </a:r>
            <a:r>
              <a:rPr lang="en-US" dirty="0" smtClean="0"/>
              <a:t> Get Fed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69734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400 </a:t>
            </a:r>
            <a:r>
              <a:rPr lang="en-US" dirty="0" err="1" smtClean="0"/>
              <a:t>Gotta</a:t>
            </a:r>
            <a:r>
              <a:rPr lang="en-US" dirty="0" smtClean="0"/>
              <a:t> Get Fed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41810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400 </a:t>
            </a:r>
            <a:r>
              <a:rPr lang="en-US" dirty="0" err="1" smtClean="0"/>
              <a:t>Gotta</a:t>
            </a:r>
            <a:r>
              <a:rPr lang="en-US" dirty="0" smtClean="0"/>
              <a:t> Get Fed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90411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500 </a:t>
            </a:r>
            <a:r>
              <a:rPr lang="en-US" dirty="0" err="1" smtClean="0"/>
              <a:t>Gotta</a:t>
            </a:r>
            <a:r>
              <a:rPr lang="en-US" dirty="0" smtClean="0"/>
              <a:t> Get Fed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8410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500 </a:t>
            </a:r>
            <a:r>
              <a:rPr lang="en-US" dirty="0" err="1" smtClean="0"/>
              <a:t>Gotta</a:t>
            </a:r>
            <a:r>
              <a:rPr lang="en-US" dirty="0" smtClean="0"/>
              <a:t> Get Fed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49550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100 Feeding the Babies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69146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100 Feeding the Babies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9181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200 Feeding the Babies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38883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200 Feeding the Babies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07358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300 Feeding the Babies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94316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300 Feeding the Babies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77664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400 Feeding the Babies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92725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400 Feeding the Babies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33890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500 Feeding the Babies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48597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500 Feeding the Babies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73575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100 Outstanding</a:t>
            </a:r>
            <a:r>
              <a:rPr lang="en-US" baseline="0" dirty="0" smtClean="0"/>
              <a:t> in </a:t>
            </a:r>
            <a:r>
              <a:rPr lang="en-US" baseline="0" smtClean="0"/>
              <a:t>my Field Need to do this and down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08504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100 Outstanding</a:t>
            </a:r>
            <a:r>
              <a:rPr lang="en-US" baseline="0" dirty="0" smtClean="0"/>
              <a:t> in my Field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72990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200 Outstanding</a:t>
            </a:r>
            <a:r>
              <a:rPr lang="en-US" baseline="0" dirty="0" smtClean="0"/>
              <a:t> in my Field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45162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200 Outstanding</a:t>
            </a:r>
            <a:r>
              <a:rPr lang="en-US" baseline="0" dirty="0" smtClean="0"/>
              <a:t> in my Field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24283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300 Outstanding</a:t>
            </a:r>
            <a:r>
              <a:rPr lang="en-US" baseline="0" dirty="0" smtClean="0"/>
              <a:t> in my Field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91857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300 Outstanding</a:t>
            </a:r>
            <a:r>
              <a:rPr lang="en-US" baseline="0" dirty="0" smtClean="0"/>
              <a:t> in my Field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40617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400 Outstanding</a:t>
            </a:r>
            <a:r>
              <a:rPr lang="en-US" baseline="0" dirty="0" smtClean="0"/>
              <a:t> in my Field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12509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400 Outstanding</a:t>
            </a:r>
            <a:r>
              <a:rPr lang="en-US" baseline="0" dirty="0" smtClean="0"/>
              <a:t> in my Field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927342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500 Outstanding</a:t>
            </a:r>
            <a:r>
              <a:rPr lang="en-US" baseline="0" dirty="0" smtClean="0"/>
              <a:t> in my Field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254198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500 Outstanding</a:t>
            </a:r>
            <a:r>
              <a:rPr lang="en-US" baseline="0" dirty="0" smtClean="0"/>
              <a:t> in my Field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51106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100 Stand T.A.L.L.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717344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100 Stand T.A.L.L.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098168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200 Stand T.A.L.L.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92547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200 Stand T.A.L.L.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726980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300 Stand T.A.L.L.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83889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300 Stand T.A.L.L.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662776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400 Stand T.A.L.L.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454282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400 Stand T.A.L.L.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686012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500 Stand T.A.L.L.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789614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500 Stand T.A.L.L.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4040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9B4CF9-AA61-46D2-9143-AD8E8693880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01399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1EF28D-346D-451A-AB03-79FC220D2F0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9002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8D34B7-1304-4A3E-85D0-B09851B193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02719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72BB34-25A6-4126-966C-6D7667B4AA8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8292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6EB534-9EA8-4277-A085-9E464C16EB4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79684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FD9325-E5A6-41B4-BAFC-F4F8519ADB9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90144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B885DE-E466-45CD-B18B-2756BB351AE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19985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D94610-7C57-4638-9BB1-36DF3605A8D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79779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4154AA-D828-4B2F-B65F-52D3B975120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96940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CBE204-9685-4D4D-BD1C-0F0C4ACC8BF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92768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1981200"/>
            <a:ext cx="1943100" cy="4114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981200"/>
            <a:ext cx="5676900" cy="4114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BCE66C-CAA8-4B87-AF15-07C3E01A6F2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832996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F5B9CF-BF0C-403A-BB7B-70AC0883E4D3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26505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5BCEBC-1B4E-40CA-B643-5434EBC392A3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60447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A2AFA6-9C04-4338-A185-CF4998844BC8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71099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35A41-E78C-4CA6-B619-8D889FC83006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47071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9C5747-ECA1-40DB-8D5F-AE6F66CDF1F7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22534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D0FB9D-E5AD-4497-982E-6C938D1C4CD7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11424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78A43B-23BB-4C83-8189-3E5E41DD46D7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2361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FDEDBC-BF5D-4814-9149-694C1FDBC8B3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73526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59C7DA-8021-4B13-B84B-66EE323A25CE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56665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3AFD13-CFE5-474C-A68E-3B4EF38BBB6A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22361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1981200"/>
            <a:ext cx="1943100" cy="4114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981200"/>
            <a:ext cx="5676900" cy="4114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5ABB5E-82F1-41AD-8DAD-F4D2CA9B91D3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789170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9B4CF9-AA61-46D2-9143-AD8E86938802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472824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1EF28D-346D-451A-AB03-79FC220D2F01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554878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8D34B7-1304-4A3E-85D0-B09851B193E0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374832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72BB34-25A6-4126-966C-6D7667B4AA8A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75263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6EB534-9EA8-4277-A085-9E464C16EB49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346442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FD9325-E5A6-41B4-BAFC-F4F8519ADB98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45582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B885DE-E466-45CD-B18B-2756BB351AE6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40612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D94610-7C57-4638-9BB1-36DF3605A8DD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352642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4154AA-D828-4B2F-B65F-52D3B975120B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72280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CBE204-9685-4D4D-BD1C-0F0C4ACC8BF0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065347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1981200"/>
            <a:ext cx="1943100" cy="4114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981200"/>
            <a:ext cx="5676900" cy="4114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BCE66C-CAA8-4B87-AF15-07C3E01A6F22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876776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9B4CF9-AA61-46D2-9143-AD8E86938802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415165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1EF28D-346D-451A-AB03-79FC220D2F01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190016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8D34B7-1304-4A3E-85D0-B09851B193E0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384923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72BB34-25A6-4126-966C-6D7667B4AA8A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841409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6EB534-9EA8-4277-A085-9E464C16EB49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826194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FD9325-E5A6-41B4-BAFC-F4F8519ADB98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764320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B885DE-E466-45CD-B18B-2756BB351AE6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749659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D94610-7C57-4638-9BB1-36DF3605A8DD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929437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4154AA-D828-4B2F-B65F-52D3B975120B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2909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CBE204-9685-4D4D-BD1C-0F0C4ACC8BF0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897417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1981200"/>
            <a:ext cx="1943100" cy="4114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981200"/>
            <a:ext cx="5676900" cy="4114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BCE66C-CAA8-4B87-AF15-07C3E01A6F22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43843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8473D0-BD3F-4847-BB8A-9A73979004F0}" type="slidenum">
              <a:rPr lang="en-US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07536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3C5CC2-6412-454E-A054-8326C73D1DDA}" type="slidenum">
              <a:rPr lang="en-US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35119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23D410-4F50-4895-A971-1B0D03FC3E34}" type="slidenum">
              <a:rPr lang="en-US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277181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EF43F3-A84A-476E-AB3E-1A31D0C21A5A}" type="slidenum">
              <a:rPr lang="en-US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661198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7F68AF-1E5C-4FCC-A9A2-DE7E821C882B}" type="slidenum">
              <a:rPr lang="en-US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411618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818EFC-54E7-4B05-ADF1-7AF170279D70}" type="slidenum">
              <a:rPr lang="en-US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246050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338F5C-A11F-4D8D-BFD2-EAA3463E3570}" type="slidenum">
              <a:rPr lang="en-US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171091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CD3251-3881-4335-86D5-6B59B4B8113E}" type="slidenum">
              <a:rPr lang="en-US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654981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D3CD08-A377-439A-912F-548C78703E82}" type="slidenum">
              <a:rPr lang="en-US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937719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46382B-2CBD-4322-8CE7-14D96BD03E4E}" type="slidenum">
              <a:rPr lang="en-US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16870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1A14C0-913A-4AED-81CA-477090073B48}" type="slidenum">
              <a:rPr lang="en-US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51562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8194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1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AC506A76-D613-4279-A520-E2FDEB5AC391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96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9600" b="1">
          <a:solidFill>
            <a:schemeClr val="bg1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9600" b="1">
          <a:solidFill>
            <a:schemeClr val="bg1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9600" b="1">
          <a:solidFill>
            <a:schemeClr val="bg1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9600" b="1">
          <a:solidFill>
            <a:schemeClr val="bg1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9600" b="1">
          <a:solidFill>
            <a:schemeClr val="bg1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9600" b="1">
          <a:solidFill>
            <a:schemeClr val="bg1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9600" b="1">
          <a:solidFill>
            <a:schemeClr val="bg1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9600" b="1">
          <a:solidFill>
            <a:schemeClr val="bg1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8194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2F51BF88-F505-438E-88ED-966BDD2E65F8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5938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96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9600" b="1">
          <a:solidFill>
            <a:schemeClr val="bg1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9600" b="1">
          <a:solidFill>
            <a:schemeClr val="bg1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9600" b="1">
          <a:solidFill>
            <a:schemeClr val="bg1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9600" b="1">
          <a:solidFill>
            <a:schemeClr val="bg1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9600" b="1">
          <a:solidFill>
            <a:schemeClr val="bg1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9600" b="1">
          <a:solidFill>
            <a:schemeClr val="bg1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9600" b="1">
          <a:solidFill>
            <a:schemeClr val="bg1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9600" b="1">
          <a:solidFill>
            <a:schemeClr val="bg1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8194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AC506A76-D613-4279-A520-E2FDEB5AC391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5650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96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9600" b="1">
          <a:solidFill>
            <a:schemeClr val="bg1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9600" b="1">
          <a:solidFill>
            <a:schemeClr val="bg1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9600" b="1">
          <a:solidFill>
            <a:schemeClr val="bg1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9600" b="1">
          <a:solidFill>
            <a:schemeClr val="bg1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9600" b="1">
          <a:solidFill>
            <a:schemeClr val="bg1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9600" b="1">
          <a:solidFill>
            <a:schemeClr val="bg1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9600" b="1">
          <a:solidFill>
            <a:schemeClr val="bg1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9600" b="1">
          <a:solidFill>
            <a:schemeClr val="bg1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8194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AC506A76-D613-4279-A520-E2FDEB5AC391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0790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96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9600" b="1">
          <a:solidFill>
            <a:schemeClr val="bg1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9600" b="1">
          <a:solidFill>
            <a:schemeClr val="bg1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9600" b="1">
          <a:solidFill>
            <a:schemeClr val="bg1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9600" b="1">
          <a:solidFill>
            <a:schemeClr val="bg1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9600" b="1">
          <a:solidFill>
            <a:schemeClr val="bg1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9600" b="1">
          <a:solidFill>
            <a:schemeClr val="bg1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9600" b="1">
          <a:solidFill>
            <a:schemeClr val="bg1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9600" b="1">
          <a:solidFill>
            <a:schemeClr val="bg1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C506A76-D613-4279-A520-E2FDEB5AC39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90602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0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13" Type="http://schemas.openxmlformats.org/officeDocument/2006/relationships/image" Target="../media/image6.png"/><Relationship Id="rId3" Type="http://schemas.microsoft.com/office/2007/relationships/media" Target="../media/media3.WAV"/><Relationship Id="rId7" Type="http://schemas.openxmlformats.org/officeDocument/2006/relationships/slideLayout" Target="../slideLayouts/slideLayout51.xml"/><Relationship Id="rId12" Type="http://schemas.openxmlformats.org/officeDocument/2006/relationships/image" Target="../media/image5.pn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audio" Target="../media/media4.WAV"/><Relationship Id="rId11" Type="http://schemas.openxmlformats.org/officeDocument/2006/relationships/image" Target="../media/image4.jpeg"/><Relationship Id="rId5" Type="http://schemas.microsoft.com/office/2007/relationships/media" Target="../media/media4.WAV"/><Relationship Id="rId10" Type="http://schemas.openxmlformats.org/officeDocument/2006/relationships/audio" Target="../media/audio3.wav"/><Relationship Id="rId4" Type="http://schemas.openxmlformats.org/officeDocument/2006/relationships/audio" Target="../media/media3.WAV"/><Relationship Id="rId9" Type="http://schemas.openxmlformats.org/officeDocument/2006/relationships/audio" Target="../media/audio2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" Target="slide23.xml"/><Relationship Id="rId13" Type="http://schemas.openxmlformats.org/officeDocument/2006/relationships/slide" Target="slide31.xml"/><Relationship Id="rId18" Type="http://schemas.openxmlformats.org/officeDocument/2006/relationships/slide" Target="slide42.xml"/><Relationship Id="rId26" Type="http://schemas.openxmlformats.org/officeDocument/2006/relationships/slide" Target="slide58.xml"/><Relationship Id="rId3" Type="http://schemas.openxmlformats.org/officeDocument/2006/relationships/image" Target="../media/image7.png"/><Relationship Id="rId21" Type="http://schemas.openxmlformats.org/officeDocument/2006/relationships/slide" Target="slide48.xml"/><Relationship Id="rId34" Type="http://schemas.openxmlformats.org/officeDocument/2006/relationships/slide" Target="slide11.xml"/><Relationship Id="rId7" Type="http://schemas.openxmlformats.org/officeDocument/2006/relationships/slide" Target="slide19.xml"/><Relationship Id="rId12" Type="http://schemas.openxmlformats.org/officeDocument/2006/relationships/slide" Target="slide29.xml"/><Relationship Id="rId17" Type="http://schemas.openxmlformats.org/officeDocument/2006/relationships/slide" Target="slide39.xml"/><Relationship Id="rId25" Type="http://schemas.openxmlformats.org/officeDocument/2006/relationships/slide" Target="slide56.xml"/><Relationship Id="rId33" Type="http://schemas.openxmlformats.org/officeDocument/2006/relationships/slide" Target="slide73.xml"/><Relationship Id="rId2" Type="http://schemas.openxmlformats.org/officeDocument/2006/relationships/slideLayout" Target="../slideLayouts/slideLayout18.xml"/><Relationship Id="rId16" Type="http://schemas.openxmlformats.org/officeDocument/2006/relationships/slide" Target="slide37.xml"/><Relationship Id="rId20" Type="http://schemas.openxmlformats.org/officeDocument/2006/relationships/slide" Target="slide46.xml"/><Relationship Id="rId29" Type="http://schemas.openxmlformats.org/officeDocument/2006/relationships/slide" Target="slide65.xml"/><Relationship Id="rId1" Type="http://schemas.openxmlformats.org/officeDocument/2006/relationships/themeOverride" Target="../theme/themeOverride1.xml"/><Relationship Id="rId6" Type="http://schemas.openxmlformats.org/officeDocument/2006/relationships/slide" Target="slide17.xml"/><Relationship Id="rId11" Type="http://schemas.openxmlformats.org/officeDocument/2006/relationships/slide" Target="slide27.xml"/><Relationship Id="rId24" Type="http://schemas.openxmlformats.org/officeDocument/2006/relationships/slide" Target="slide54.xml"/><Relationship Id="rId32" Type="http://schemas.openxmlformats.org/officeDocument/2006/relationships/slide" Target="slide71.xml"/><Relationship Id="rId5" Type="http://schemas.openxmlformats.org/officeDocument/2006/relationships/slide" Target="slide15.xml"/><Relationship Id="rId15" Type="http://schemas.openxmlformats.org/officeDocument/2006/relationships/slide" Target="slide35.xml"/><Relationship Id="rId23" Type="http://schemas.openxmlformats.org/officeDocument/2006/relationships/slide" Target="slide52.xml"/><Relationship Id="rId28" Type="http://schemas.openxmlformats.org/officeDocument/2006/relationships/slide" Target="slide63.xml"/><Relationship Id="rId10" Type="http://schemas.openxmlformats.org/officeDocument/2006/relationships/slide" Target="slide25.xml"/><Relationship Id="rId19" Type="http://schemas.openxmlformats.org/officeDocument/2006/relationships/slide" Target="slide44.xml"/><Relationship Id="rId31" Type="http://schemas.openxmlformats.org/officeDocument/2006/relationships/slide" Target="slide69.xml"/><Relationship Id="rId4" Type="http://schemas.openxmlformats.org/officeDocument/2006/relationships/slide" Target="slide13.xml"/><Relationship Id="rId9" Type="http://schemas.openxmlformats.org/officeDocument/2006/relationships/slide" Target="slide21.xml"/><Relationship Id="rId14" Type="http://schemas.openxmlformats.org/officeDocument/2006/relationships/slide" Target="slide33.xml"/><Relationship Id="rId22" Type="http://schemas.openxmlformats.org/officeDocument/2006/relationships/slide" Target="slide50.xml"/><Relationship Id="rId27" Type="http://schemas.openxmlformats.org/officeDocument/2006/relationships/slide" Target="slide61.xml"/><Relationship Id="rId30" Type="http://schemas.openxmlformats.org/officeDocument/2006/relationships/slide" Target="slide6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2.wav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2.wav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2.wav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2.wav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2.wav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2.wav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2.wav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2.wav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2.wav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2.wav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2.wav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2.wav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2.wav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2.wav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5" Type="http://schemas.openxmlformats.org/officeDocument/2006/relationships/image" Target="../media/image8.png"/><Relationship Id="rId4" Type="http://schemas.openxmlformats.org/officeDocument/2006/relationships/slide" Target="slide40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2.wav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2.wav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2.wav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2.wav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2.wav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2.wav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2.wav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2.wav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Relationship Id="rId5" Type="http://schemas.openxmlformats.org/officeDocument/2006/relationships/slide" Target="slide11.xml"/><Relationship Id="rId4" Type="http://schemas.openxmlformats.org/officeDocument/2006/relationships/audio" Target="../media/audio2.wav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5" Type="http://schemas.openxmlformats.org/officeDocument/2006/relationships/image" Target="../media/image8.png"/><Relationship Id="rId4" Type="http://schemas.openxmlformats.org/officeDocument/2006/relationships/slide" Target="slide59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2.wav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2.wav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2.wav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2.wav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2.wav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2.wav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2.wav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slide" Target="slide59.xml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4" Type="http://schemas.openxmlformats.org/officeDocument/2006/relationships/image" Target="../media/image9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slide" Target="slide10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1.png"/><Relationship Id="rId5" Type="http://schemas.openxmlformats.org/officeDocument/2006/relationships/slide" Target="slide10.xml"/><Relationship Id="rId4" Type="http://schemas.openxmlformats.org/officeDocument/2006/relationships/image" Target="../media/image10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600200"/>
            <a:ext cx="3962400" cy="4572000"/>
          </a:xfrm>
        </p:spPr>
        <p:txBody>
          <a:bodyPr/>
          <a:lstStyle/>
          <a:p>
            <a:pPr marL="274320" indent="-274320">
              <a:spcBef>
                <a:spcPts val="500"/>
              </a:spcBef>
              <a:buFontTx/>
              <a:buAutoNum type="arabicPeriod"/>
            </a:pPr>
            <a:r>
              <a:rPr lang="en-US" altLang="en-US" sz="2000" dirty="0" smtClean="0">
                <a:solidFill>
                  <a:srgbClr val="FFFF66"/>
                </a:solidFill>
              </a:rPr>
              <a:t>If desired, move the daily double slides (right before any "answer" slides), also changing the hyperlinks from the boards.</a:t>
            </a:r>
          </a:p>
          <a:p>
            <a:pPr marL="274320" indent="-274320">
              <a:spcBef>
                <a:spcPts val="500"/>
              </a:spcBef>
              <a:buFontTx/>
              <a:buAutoNum type="arabicPeriod"/>
            </a:pPr>
            <a:r>
              <a:rPr lang="en-US" altLang="en-US" sz="2000" dirty="0" smtClean="0">
                <a:solidFill>
                  <a:srgbClr val="FFFF66"/>
                </a:solidFill>
              </a:rPr>
              <a:t>Audio is embedded on host slide.</a:t>
            </a:r>
          </a:p>
          <a:p>
            <a:pPr marL="274320" indent="-274320">
              <a:spcBef>
                <a:spcPts val="500"/>
              </a:spcBef>
              <a:buFontTx/>
              <a:buAutoNum type="arabicPeriod"/>
            </a:pPr>
            <a:r>
              <a:rPr lang="en-US" altLang="en-US" sz="2000" dirty="0" smtClean="0">
                <a:solidFill>
                  <a:srgbClr val="FFFF66"/>
                </a:solidFill>
              </a:rPr>
              <a:t>Run the show. It begins on the host slide. Host and category headings are timed slides. </a:t>
            </a:r>
            <a:endParaRPr lang="en-US" altLang="en-US" sz="2000" dirty="0">
              <a:solidFill>
                <a:srgbClr val="FFFF66"/>
              </a:solidFill>
            </a:endParaRPr>
          </a:p>
          <a:p>
            <a:pPr marL="274320" indent="-274320">
              <a:spcBef>
                <a:spcPts val="500"/>
              </a:spcBef>
              <a:buFontTx/>
              <a:buAutoNum type="arabicPeriod"/>
            </a:pPr>
            <a:r>
              <a:rPr lang="en-US" altLang="en-US" sz="2000" dirty="0" smtClean="0">
                <a:solidFill>
                  <a:srgbClr val="FFFF66"/>
                </a:solidFill>
              </a:rPr>
              <a:t>Click on unvisited dollar values on the board to reveal "answers.“</a:t>
            </a:r>
          </a:p>
          <a:p>
            <a:pPr marL="274320" indent="-274320">
              <a:spcBef>
                <a:spcPts val="500"/>
              </a:spcBef>
              <a:buFontTx/>
              <a:buAutoNum type="arabicPeriod"/>
            </a:pPr>
            <a:r>
              <a:rPr lang="en-US" altLang="en-US" sz="2000" dirty="0" smtClean="0">
                <a:solidFill>
                  <a:srgbClr val="FFFF66"/>
                </a:solidFill>
              </a:rPr>
              <a:t>If a daily double shows up, wait for the wager and then advance the show. </a:t>
            </a:r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457200"/>
            <a:ext cx="7772400" cy="1143000"/>
          </a:xfrm>
        </p:spPr>
        <p:txBody>
          <a:bodyPr/>
          <a:lstStyle/>
          <a:p>
            <a:r>
              <a:rPr lang="en-US" altLang="en-US" sz="4400" dirty="0" smtClean="0"/>
              <a:t>Instructions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600200"/>
            <a:ext cx="3962400" cy="4572000"/>
          </a:xfrm>
        </p:spPr>
        <p:txBody>
          <a:bodyPr/>
          <a:lstStyle/>
          <a:p>
            <a:pPr marL="274320" indent="-274320">
              <a:spcBef>
                <a:spcPts val="500"/>
              </a:spcBef>
              <a:buFont typeface="+mj-lt"/>
              <a:buAutoNum type="arabicPeriod" startAt="6"/>
            </a:pPr>
            <a:r>
              <a:rPr lang="en-US" altLang="en-US" sz="2000" dirty="0" smtClean="0">
                <a:solidFill>
                  <a:srgbClr val="FFFF66"/>
                </a:solidFill>
              </a:rPr>
              <a:t>After contestant responds, reveal a correct "question" by advancing the show.</a:t>
            </a:r>
            <a:endParaRPr lang="en-US" altLang="en-US" sz="2000" dirty="0">
              <a:solidFill>
                <a:srgbClr val="FFFF66"/>
              </a:solidFill>
            </a:endParaRPr>
          </a:p>
          <a:p>
            <a:pPr marL="274320" indent="-274320">
              <a:spcBef>
                <a:spcPts val="500"/>
              </a:spcBef>
              <a:buFontTx/>
              <a:buAutoNum type="arabicPeriod" startAt="6"/>
            </a:pPr>
            <a:r>
              <a:rPr lang="en-US" altLang="en-US" sz="2000" dirty="0" smtClean="0">
                <a:solidFill>
                  <a:srgbClr val="FFFF66"/>
                </a:solidFill>
              </a:rPr>
              <a:t>Click anywhere on "question" slides to return to the board </a:t>
            </a:r>
            <a:r>
              <a:rPr lang="en-US" altLang="en-US" sz="2000" b="1" dirty="0" smtClean="0">
                <a:solidFill>
                  <a:srgbClr val="FFFF66"/>
                </a:solidFill>
              </a:rPr>
              <a:t>OR</a:t>
            </a:r>
            <a:r>
              <a:rPr lang="en-US" altLang="en-US" sz="2000" dirty="0" smtClean="0">
                <a:solidFill>
                  <a:srgbClr val="FFFF66"/>
                </a:solidFill>
              </a:rPr>
              <a:t> mouse over “Jeopardy” to go to score card.</a:t>
            </a:r>
          </a:p>
          <a:p>
            <a:pPr marL="274320" indent="-274320">
              <a:spcBef>
                <a:spcPts val="500"/>
              </a:spcBef>
              <a:buFontTx/>
              <a:buAutoNum type="arabicPeriod" startAt="6"/>
            </a:pPr>
            <a:r>
              <a:rPr lang="en-US" altLang="en-US" sz="2000" dirty="0" smtClean="0">
                <a:solidFill>
                  <a:srgbClr val="FFFF66"/>
                </a:solidFill>
              </a:rPr>
              <a:t>On score card mouse over “game board” to return to the board.</a:t>
            </a:r>
          </a:p>
          <a:p>
            <a:pPr marL="274320" indent="-274320">
              <a:spcBef>
                <a:spcPts val="500"/>
              </a:spcBef>
              <a:buFontTx/>
              <a:buAutoNum type="arabicPeriod" startAt="6"/>
            </a:pPr>
            <a:r>
              <a:rPr lang="en-US" altLang="en-US" sz="2000" dirty="0" smtClean="0">
                <a:solidFill>
                  <a:srgbClr val="FFFF66"/>
                </a:solidFill>
              </a:rPr>
              <a:t>For Final Jeopardy, reveal the category, wait for wagers, and then advance the show.</a:t>
            </a:r>
          </a:p>
          <a:p>
            <a:pPr marL="274320" indent="-274320">
              <a:spcBef>
                <a:spcPts val="500"/>
              </a:spcBef>
              <a:buFontTx/>
              <a:buAutoNum type="arabicPeriod" startAt="6"/>
            </a:pPr>
            <a:r>
              <a:rPr lang="en-US" altLang="en-US" sz="2000" b="1" dirty="0" smtClean="0">
                <a:solidFill>
                  <a:srgbClr val="FFFF66"/>
                </a:solidFill>
              </a:rPr>
              <a:t>DO NOT SAVE changes when closing! </a:t>
            </a:r>
            <a:r>
              <a:rPr lang="en-US" altLang="en-US" sz="2000" b="1" dirty="0">
                <a:solidFill>
                  <a:srgbClr val="FFFF66"/>
                </a:solidFill>
              </a:rPr>
              <a:t> </a:t>
            </a:r>
            <a:r>
              <a:rPr lang="en-US" altLang="en-US" sz="2000" b="1" dirty="0" smtClean="0">
                <a:solidFill>
                  <a:srgbClr val="FFFF66"/>
                </a:solidFill>
              </a:rPr>
              <a:t>This allows the hyperlinks to reset.</a:t>
            </a:r>
          </a:p>
        </p:txBody>
      </p:sp>
    </p:spTree>
    <p:extLst>
      <p:ext uri="{BB962C8B-B14F-4D97-AF65-F5344CB8AC3E}">
        <p14:creationId xmlns:p14="http://schemas.microsoft.com/office/powerpoint/2010/main" val="667855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" action="ppaction://hlinkshowjump?jump=firstslide" highlightClick="1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861" y="2313498"/>
            <a:ext cx="7772400" cy="2202180"/>
          </a:xfrm>
          <a:prstGeom prst="rect">
            <a:avLst/>
          </a:prstGeom>
        </p:spPr>
      </p:pic>
      <p:pic>
        <p:nvPicPr>
          <p:cNvPr id="3" name="Jeopardy opening song about 2.5 minutes - 2008-2015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bmkLst>
                    <p14:bmk name="Bookmark 1" time="0"/>
                  </p14:bmkLst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4400" y="541020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5458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903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5" name="WELC540.WAV">
            <a:hlinkClick r:id="" action="ppaction://media"/>
          </p:cNvPr>
          <p:cNvPicPr>
            <a:picLocks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1600" y="6705600"/>
            <a:ext cx="1524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RNDO587.WAV">
            <a:hlinkClick r:id="" action="ppaction://media"/>
          </p:cNvPr>
          <p:cNvPicPr>
            <a:picLocks noChangeAspect="1" noChangeArrowheads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1600" y="6705600"/>
            <a:ext cx="1524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8" name="FADE587.WAV">
            <a:hlinkClick r:id="" action="ppaction://media"/>
          </p:cNvPr>
          <p:cNvPicPr>
            <a:picLocks noChangeAspect="1" noChangeArrowheads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81800"/>
            <a:ext cx="76200" cy="7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838199"/>
            <a:ext cx="4021031" cy="5064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7620000" y="152400"/>
            <a:ext cx="228600" cy="457200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495800" y="67491"/>
            <a:ext cx="228600" cy="457200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189809" y="304800"/>
            <a:ext cx="228600" cy="457200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77342"/>
      </p:ext>
    </p:extLst>
  </p:cSld>
  <p:clrMapOvr>
    <a:masterClrMapping/>
  </p:clrMapOvr>
  <p:transition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WELCOM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25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RNDON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55"/>
                </p:tgtEl>
              </p:cMediaNode>
            </p:audio>
            <p:audio>
              <p:cMediaNode>
                <p:cTn id="1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58"/>
                </p:tgtEl>
              </p:cMediaNode>
            </p:audio>
            <p:audio>
              <p:cMediaNode>
                <p:cTn id="1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57"/>
                </p:tgtEl>
              </p:cMediaNode>
            </p:audio>
          </p:childTnLst>
        </p:cTn>
      </p:par>
    </p:tnLst>
    <p:bldLst>
      <p:bldP spid="2" grpId="0" animBg="1"/>
      <p:bldP spid="7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WILL411.WAV">
            <a:hlinkClick r:id="" action="ppaction://media"/>
          </p:cNvPr>
          <p:cNvPicPr>
            <a:picLocks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7800" y="6781800"/>
            <a:ext cx="76200" cy="7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Rectangle 7"/>
          <p:cNvSpPr>
            <a:spLocks noGrp="1" noChangeArrowheads="1"/>
          </p:cNvSpPr>
          <p:nvPr>
            <p:ph type="title"/>
          </p:nvPr>
        </p:nvSpPr>
        <p:spPr>
          <a:xfrm>
            <a:off x="685800" y="2209800"/>
            <a:ext cx="7772400" cy="2362200"/>
          </a:xfrm>
        </p:spPr>
        <p:txBody>
          <a:bodyPr/>
          <a:lstStyle/>
          <a:p>
            <a:r>
              <a:rPr lang="en-US" altLang="en-US" dirty="0" smtClean="0"/>
              <a:t>Body Mechanics</a:t>
            </a:r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67" fill="hold"/>
                                        <p:tgtEl>
                                          <p:spTgt spid="409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099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600200"/>
            <a:ext cx="7772400" cy="3657600"/>
          </a:xfrm>
        </p:spPr>
        <p:txBody>
          <a:bodyPr/>
          <a:lstStyle/>
          <a:p>
            <a:r>
              <a:rPr lang="en-US" altLang="en-US" dirty="0" smtClean="0"/>
              <a:t>3-2-1 Connection</a:t>
            </a:r>
          </a:p>
        </p:txBody>
      </p:sp>
    </p:spTree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dirty="0" err="1" smtClean="0"/>
              <a:t>Gotta</a:t>
            </a:r>
            <a:r>
              <a:rPr lang="en-US" altLang="en-US" dirty="0" smtClean="0"/>
              <a:t> Get Fed</a:t>
            </a:r>
          </a:p>
        </p:txBody>
      </p:sp>
    </p:spTree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dirty="0" smtClean="0"/>
              <a:t>Feeding the Babies</a:t>
            </a:r>
          </a:p>
        </p:txBody>
      </p:sp>
    </p:spTree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4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dirty="0" smtClean="0"/>
              <a:t>Outstanding in My Field </a:t>
            </a:r>
          </a:p>
        </p:txBody>
      </p:sp>
    </p:spTree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4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dirty="0" smtClean="0"/>
              <a:t>Stand T.A.L.L.</a:t>
            </a:r>
          </a:p>
        </p:txBody>
      </p:sp>
    </p:spTree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WordArt 2"/>
          <p:cNvSpPr>
            <a:spLocks noChangeArrowheads="1" noChangeShapeType="1" noTextEdit="1"/>
          </p:cNvSpPr>
          <p:nvPr/>
        </p:nvSpPr>
        <p:spPr bwMode="auto">
          <a:xfrm>
            <a:off x="152400" y="138388"/>
            <a:ext cx="1371600" cy="92333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fromWordArt="1">
            <a:spAutoFit/>
          </a:bodyPr>
          <a:lstStyle/>
          <a:p>
            <a:pPr algn="ctr"/>
            <a:r>
              <a:rPr lang="en-US" sz="1800" b="1" kern="10" dirty="0" smtClean="0">
                <a:solidFill>
                  <a:schemeClr val="bg1"/>
                </a:solidFill>
                <a:latin typeface="Times New Roman"/>
                <a:cs typeface="Times New Roman"/>
              </a:rPr>
              <a:t>Bending, Lifting, Climbing</a:t>
            </a:r>
            <a:endParaRPr lang="en-US" sz="1800" b="1" kern="10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12292" name="Text Box 43"/>
          <p:cNvSpPr txBox="1">
            <a:spLocks noChangeArrowheads="1"/>
          </p:cNvSpPr>
          <p:nvPr/>
        </p:nvSpPr>
        <p:spPr bwMode="auto">
          <a:xfrm>
            <a:off x="161925" y="2438400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/>
            <a:r>
              <a:rPr lang="en-US" altLang="en-US" sz="4000" b="1">
                <a:solidFill>
                  <a:srgbClr val="000000"/>
                </a:solidFill>
                <a:hlinkClick r:id="rId4" action="ppaction://hlinksldjump"/>
              </a:rPr>
              <a:t>$200</a:t>
            </a:r>
            <a:endParaRPr lang="en-US" altLang="en-US" sz="4000" b="1">
              <a:solidFill>
                <a:srgbClr val="000000"/>
              </a:solidFill>
            </a:endParaRPr>
          </a:p>
        </p:txBody>
      </p:sp>
      <p:sp>
        <p:nvSpPr>
          <p:cNvPr id="12293" name="Text Box 44"/>
          <p:cNvSpPr txBox="1">
            <a:spLocks noChangeArrowheads="1"/>
          </p:cNvSpPr>
          <p:nvPr/>
        </p:nvSpPr>
        <p:spPr bwMode="auto">
          <a:xfrm>
            <a:off x="161925" y="3581400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/>
            <a:r>
              <a:rPr lang="en-US" altLang="en-US" sz="4000" b="1">
                <a:solidFill>
                  <a:srgbClr val="000000"/>
                </a:solidFill>
                <a:hlinkClick r:id="rId5" action="ppaction://hlinksldjump"/>
              </a:rPr>
              <a:t>$300</a:t>
            </a:r>
            <a:endParaRPr lang="en-US" altLang="en-US" sz="4000" b="1">
              <a:solidFill>
                <a:srgbClr val="000000"/>
              </a:solidFill>
            </a:endParaRPr>
          </a:p>
        </p:txBody>
      </p:sp>
      <p:sp>
        <p:nvSpPr>
          <p:cNvPr id="12294" name="Text Box 45"/>
          <p:cNvSpPr txBox="1">
            <a:spLocks noChangeArrowheads="1"/>
          </p:cNvSpPr>
          <p:nvPr/>
        </p:nvSpPr>
        <p:spPr bwMode="auto">
          <a:xfrm>
            <a:off x="161925" y="4724400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/>
            <a:r>
              <a:rPr lang="en-US" altLang="en-US" sz="4000" b="1">
                <a:solidFill>
                  <a:srgbClr val="000000"/>
                </a:solidFill>
                <a:hlinkClick r:id="rId6" action="ppaction://hlinksldjump"/>
              </a:rPr>
              <a:t>$400</a:t>
            </a:r>
            <a:endParaRPr lang="en-US" altLang="en-US" sz="4000" b="1">
              <a:solidFill>
                <a:srgbClr val="000000"/>
              </a:solidFill>
            </a:endParaRPr>
          </a:p>
        </p:txBody>
      </p:sp>
      <p:sp>
        <p:nvSpPr>
          <p:cNvPr id="12295" name="Text Box 46"/>
          <p:cNvSpPr txBox="1">
            <a:spLocks noChangeArrowheads="1"/>
          </p:cNvSpPr>
          <p:nvPr/>
        </p:nvSpPr>
        <p:spPr bwMode="auto">
          <a:xfrm>
            <a:off x="161925" y="5867400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/>
            <a:r>
              <a:rPr lang="en-US" altLang="en-US" sz="4000" b="1">
                <a:solidFill>
                  <a:srgbClr val="000000"/>
                </a:solidFill>
                <a:hlinkClick r:id="rId7" action="ppaction://hlinksldjump"/>
              </a:rPr>
              <a:t>$500</a:t>
            </a:r>
            <a:endParaRPr lang="en-US" altLang="en-US" sz="4000" b="1">
              <a:solidFill>
                <a:srgbClr val="000000"/>
              </a:solidFill>
            </a:endParaRPr>
          </a:p>
        </p:txBody>
      </p:sp>
      <p:sp>
        <p:nvSpPr>
          <p:cNvPr id="12296" name="Text Box 49"/>
          <p:cNvSpPr txBox="1">
            <a:spLocks noChangeArrowheads="1"/>
          </p:cNvSpPr>
          <p:nvPr/>
        </p:nvSpPr>
        <p:spPr bwMode="auto">
          <a:xfrm>
            <a:off x="1695450" y="2435225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/>
            <a:r>
              <a:rPr lang="en-US" altLang="en-US" sz="4000" b="1">
                <a:solidFill>
                  <a:srgbClr val="000000"/>
                </a:solidFill>
                <a:hlinkClick r:id="rId8" action="ppaction://hlinksldjump"/>
              </a:rPr>
              <a:t>$200</a:t>
            </a:r>
            <a:endParaRPr lang="en-US" altLang="en-US" sz="4000" b="1">
              <a:solidFill>
                <a:srgbClr val="000000"/>
              </a:solidFill>
            </a:endParaRPr>
          </a:p>
        </p:txBody>
      </p:sp>
      <p:sp>
        <p:nvSpPr>
          <p:cNvPr id="12297" name="Text Box 47"/>
          <p:cNvSpPr txBox="1">
            <a:spLocks noChangeArrowheads="1"/>
          </p:cNvSpPr>
          <p:nvPr/>
        </p:nvSpPr>
        <p:spPr bwMode="auto">
          <a:xfrm>
            <a:off x="1685925" y="1292225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/>
            <a:r>
              <a:rPr lang="en-US" altLang="en-US" sz="4000" b="1" dirty="0">
                <a:solidFill>
                  <a:srgbClr val="000000"/>
                </a:solidFill>
                <a:hlinkClick r:id="rId9" action="ppaction://hlinksldjump"/>
              </a:rPr>
              <a:t>$100</a:t>
            </a:r>
            <a:endParaRPr lang="en-US" altLang="en-US" sz="4000" b="1" dirty="0">
              <a:solidFill>
                <a:srgbClr val="000000"/>
              </a:solidFill>
            </a:endParaRPr>
          </a:p>
        </p:txBody>
      </p:sp>
      <p:sp>
        <p:nvSpPr>
          <p:cNvPr id="12298" name="Text Box 50"/>
          <p:cNvSpPr txBox="1">
            <a:spLocks noChangeArrowheads="1"/>
          </p:cNvSpPr>
          <p:nvPr/>
        </p:nvSpPr>
        <p:spPr bwMode="auto">
          <a:xfrm>
            <a:off x="1685925" y="3578225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/>
            <a:r>
              <a:rPr lang="en-US" altLang="en-US" sz="4000" b="1">
                <a:solidFill>
                  <a:srgbClr val="000000"/>
                </a:solidFill>
                <a:hlinkClick r:id="rId10" action="ppaction://hlinksldjump"/>
              </a:rPr>
              <a:t>$300</a:t>
            </a:r>
            <a:endParaRPr lang="en-US" altLang="en-US" sz="4000" b="1">
              <a:solidFill>
                <a:srgbClr val="000000"/>
              </a:solidFill>
            </a:endParaRPr>
          </a:p>
        </p:txBody>
      </p:sp>
      <p:sp>
        <p:nvSpPr>
          <p:cNvPr id="12299" name="Text Box 51"/>
          <p:cNvSpPr txBox="1">
            <a:spLocks noChangeArrowheads="1"/>
          </p:cNvSpPr>
          <p:nvPr/>
        </p:nvSpPr>
        <p:spPr bwMode="auto">
          <a:xfrm>
            <a:off x="1685925" y="4721225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/>
            <a:r>
              <a:rPr lang="en-US" altLang="en-US" sz="4000" b="1">
                <a:solidFill>
                  <a:srgbClr val="000000"/>
                </a:solidFill>
                <a:hlinkClick r:id="rId11" action="ppaction://hlinksldjump"/>
              </a:rPr>
              <a:t>$400</a:t>
            </a:r>
            <a:endParaRPr lang="en-US" altLang="en-US" sz="4000" b="1">
              <a:solidFill>
                <a:srgbClr val="000000"/>
              </a:solidFill>
            </a:endParaRPr>
          </a:p>
        </p:txBody>
      </p:sp>
      <p:sp>
        <p:nvSpPr>
          <p:cNvPr id="12300" name="Text Box 52"/>
          <p:cNvSpPr txBox="1">
            <a:spLocks noChangeArrowheads="1"/>
          </p:cNvSpPr>
          <p:nvPr/>
        </p:nvSpPr>
        <p:spPr bwMode="auto">
          <a:xfrm>
            <a:off x="1685925" y="5864225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/>
            <a:r>
              <a:rPr lang="en-US" altLang="en-US" sz="4000" b="1">
                <a:solidFill>
                  <a:srgbClr val="000000"/>
                </a:solidFill>
                <a:hlinkClick r:id="rId12" action="ppaction://hlinksldjump"/>
              </a:rPr>
              <a:t>$500</a:t>
            </a:r>
            <a:endParaRPr lang="en-US" altLang="en-US" sz="4000" b="1">
              <a:solidFill>
                <a:srgbClr val="000000"/>
              </a:solidFill>
            </a:endParaRPr>
          </a:p>
        </p:txBody>
      </p:sp>
      <p:sp>
        <p:nvSpPr>
          <p:cNvPr id="12301" name="Text Box 53"/>
          <p:cNvSpPr txBox="1">
            <a:spLocks noChangeArrowheads="1"/>
          </p:cNvSpPr>
          <p:nvPr/>
        </p:nvSpPr>
        <p:spPr bwMode="auto">
          <a:xfrm>
            <a:off x="3209925" y="1279525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/>
            <a:r>
              <a:rPr lang="en-US" altLang="en-US" sz="4000" b="1">
                <a:solidFill>
                  <a:srgbClr val="000000"/>
                </a:solidFill>
                <a:hlinkClick r:id="rId13" action="ppaction://hlinksldjump"/>
              </a:rPr>
              <a:t>$100</a:t>
            </a:r>
            <a:endParaRPr lang="en-US" altLang="en-US" sz="4000" b="1">
              <a:solidFill>
                <a:srgbClr val="000000"/>
              </a:solidFill>
            </a:endParaRPr>
          </a:p>
        </p:txBody>
      </p:sp>
      <p:sp>
        <p:nvSpPr>
          <p:cNvPr id="12302" name="Text Box 54"/>
          <p:cNvSpPr txBox="1">
            <a:spLocks noChangeArrowheads="1"/>
          </p:cNvSpPr>
          <p:nvPr/>
        </p:nvSpPr>
        <p:spPr bwMode="auto">
          <a:xfrm>
            <a:off x="3209925" y="2438400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/>
            <a:r>
              <a:rPr lang="en-US" altLang="en-US" sz="4000" b="1">
                <a:solidFill>
                  <a:srgbClr val="000000"/>
                </a:solidFill>
                <a:hlinkClick r:id="rId14" action="ppaction://hlinksldjump"/>
              </a:rPr>
              <a:t>$200</a:t>
            </a:r>
            <a:endParaRPr lang="en-US" altLang="en-US" sz="4000" b="1">
              <a:solidFill>
                <a:srgbClr val="000000"/>
              </a:solidFill>
            </a:endParaRPr>
          </a:p>
        </p:txBody>
      </p:sp>
      <p:sp>
        <p:nvSpPr>
          <p:cNvPr id="12303" name="Text Box 55"/>
          <p:cNvSpPr txBox="1">
            <a:spLocks noChangeArrowheads="1"/>
          </p:cNvSpPr>
          <p:nvPr/>
        </p:nvSpPr>
        <p:spPr bwMode="auto">
          <a:xfrm>
            <a:off x="3200400" y="3565525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/>
            <a:r>
              <a:rPr lang="en-US" altLang="en-US" sz="4000" b="1" dirty="0">
                <a:solidFill>
                  <a:srgbClr val="000000"/>
                </a:solidFill>
                <a:hlinkClick r:id="rId15" action="ppaction://hlinksldjump"/>
              </a:rPr>
              <a:t>$300</a:t>
            </a:r>
            <a:endParaRPr lang="en-US" altLang="en-US" sz="4000" b="1" dirty="0">
              <a:solidFill>
                <a:srgbClr val="000000"/>
              </a:solidFill>
            </a:endParaRPr>
          </a:p>
        </p:txBody>
      </p:sp>
      <p:sp>
        <p:nvSpPr>
          <p:cNvPr id="12304" name="Text Box 56"/>
          <p:cNvSpPr txBox="1">
            <a:spLocks noChangeArrowheads="1"/>
          </p:cNvSpPr>
          <p:nvPr/>
        </p:nvSpPr>
        <p:spPr bwMode="auto">
          <a:xfrm>
            <a:off x="3209925" y="4721225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/>
            <a:r>
              <a:rPr lang="en-US" altLang="en-US" sz="4000" b="1" dirty="0">
                <a:solidFill>
                  <a:srgbClr val="000000"/>
                </a:solidFill>
                <a:hlinkClick r:id="rId16" action="ppaction://hlinksldjump"/>
              </a:rPr>
              <a:t>$400</a:t>
            </a:r>
            <a:endParaRPr lang="en-US" altLang="en-US" sz="4000" b="1" dirty="0">
              <a:solidFill>
                <a:srgbClr val="000000"/>
              </a:solidFill>
            </a:endParaRPr>
          </a:p>
        </p:txBody>
      </p:sp>
      <p:sp>
        <p:nvSpPr>
          <p:cNvPr id="12305" name="Text Box 57"/>
          <p:cNvSpPr txBox="1">
            <a:spLocks noChangeArrowheads="1"/>
          </p:cNvSpPr>
          <p:nvPr/>
        </p:nvSpPr>
        <p:spPr bwMode="auto">
          <a:xfrm>
            <a:off x="3209925" y="5864225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/>
            <a:r>
              <a:rPr lang="en-US" altLang="en-US" sz="4000" b="1" dirty="0">
                <a:solidFill>
                  <a:srgbClr val="000000"/>
                </a:solidFill>
                <a:hlinkClick r:id="rId17" action="ppaction://hlinksldjump"/>
              </a:rPr>
              <a:t>$500</a:t>
            </a:r>
            <a:endParaRPr lang="en-US" altLang="en-US" sz="4000" b="1" dirty="0">
              <a:solidFill>
                <a:srgbClr val="000000"/>
              </a:solidFill>
            </a:endParaRPr>
          </a:p>
        </p:txBody>
      </p:sp>
      <p:sp>
        <p:nvSpPr>
          <p:cNvPr id="12306" name="Text Box 58"/>
          <p:cNvSpPr txBox="1">
            <a:spLocks noChangeArrowheads="1"/>
          </p:cNvSpPr>
          <p:nvPr/>
        </p:nvSpPr>
        <p:spPr bwMode="auto">
          <a:xfrm>
            <a:off x="4724400" y="1292225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/>
            <a:r>
              <a:rPr lang="en-US" altLang="en-US" sz="4000" b="1">
                <a:solidFill>
                  <a:srgbClr val="000000"/>
                </a:solidFill>
                <a:hlinkClick r:id="rId18" action="ppaction://hlinksldjump"/>
              </a:rPr>
              <a:t>$100</a:t>
            </a:r>
            <a:endParaRPr lang="en-US" altLang="en-US" sz="4000" b="1">
              <a:solidFill>
                <a:srgbClr val="000000"/>
              </a:solidFill>
            </a:endParaRPr>
          </a:p>
        </p:txBody>
      </p:sp>
      <p:sp>
        <p:nvSpPr>
          <p:cNvPr id="12307" name="Text Box 59"/>
          <p:cNvSpPr txBox="1">
            <a:spLocks noChangeArrowheads="1"/>
          </p:cNvSpPr>
          <p:nvPr/>
        </p:nvSpPr>
        <p:spPr bwMode="auto">
          <a:xfrm>
            <a:off x="4724400" y="2435225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/>
            <a:r>
              <a:rPr lang="en-US" altLang="en-US" sz="4000" b="1">
                <a:solidFill>
                  <a:srgbClr val="000000"/>
                </a:solidFill>
                <a:hlinkClick r:id="rId19" action="ppaction://hlinksldjump"/>
              </a:rPr>
              <a:t>$200</a:t>
            </a:r>
            <a:endParaRPr lang="en-US" altLang="en-US" sz="4000" b="1">
              <a:solidFill>
                <a:srgbClr val="000000"/>
              </a:solidFill>
            </a:endParaRPr>
          </a:p>
        </p:txBody>
      </p:sp>
      <p:sp>
        <p:nvSpPr>
          <p:cNvPr id="12308" name="Text Box 60"/>
          <p:cNvSpPr txBox="1">
            <a:spLocks noChangeArrowheads="1"/>
          </p:cNvSpPr>
          <p:nvPr/>
        </p:nvSpPr>
        <p:spPr bwMode="auto">
          <a:xfrm>
            <a:off x="4733925" y="3578225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/>
            <a:r>
              <a:rPr lang="en-US" altLang="en-US" sz="4000" b="1">
                <a:solidFill>
                  <a:srgbClr val="000000"/>
                </a:solidFill>
                <a:hlinkClick r:id="rId20" action="ppaction://hlinksldjump"/>
              </a:rPr>
              <a:t>$300</a:t>
            </a:r>
            <a:endParaRPr lang="en-US" altLang="en-US" sz="4000" b="1">
              <a:solidFill>
                <a:srgbClr val="000000"/>
              </a:solidFill>
            </a:endParaRPr>
          </a:p>
        </p:txBody>
      </p:sp>
      <p:sp>
        <p:nvSpPr>
          <p:cNvPr id="12309" name="Text Box 61"/>
          <p:cNvSpPr txBox="1">
            <a:spLocks noChangeArrowheads="1"/>
          </p:cNvSpPr>
          <p:nvPr/>
        </p:nvSpPr>
        <p:spPr bwMode="auto">
          <a:xfrm>
            <a:off x="4733925" y="4721225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/>
            <a:r>
              <a:rPr lang="en-US" altLang="en-US" sz="4000" b="1" dirty="0">
                <a:solidFill>
                  <a:srgbClr val="FFFF00"/>
                </a:solidFill>
                <a:hlinkClick r:id="rId21" action="ppaction://hlinksldjump"/>
              </a:rPr>
              <a:t>$400</a:t>
            </a:r>
            <a:endParaRPr lang="en-US" altLang="en-US" sz="4000" b="1" dirty="0">
              <a:solidFill>
                <a:srgbClr val="FFFF00"/>
              </a:solidFill>
            </a:endParaRPr>
          </a:p>
        </p:txBody>
      </p:sp>
      <p:sp>
        <p:nvSpPr>
          <p:cNvPr id="12310" name="Text Box 62"/>
          <p:cNvSpPr txBox="1">
            <a:spLocks noChangeArrowheads="1"/>
          </p:cNvSpPr>
          <p:nvPr/>
        </p:nvSpPr>
        <p:spPr bwMode="auto">
          <a:xfrm>
            <a:off x="4733925" y="5864225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/>
            <a:r>
              <a:rPr lang="en-US" altLang="en-US" sz="4000" b="1">
                <a:solidFill>
                  <a:srgbClr val="000000"/>
                </a:solidFill>
                <a:hlinkClick r:id="rId22" action="ppaction://hlinksldjump"/>
              </a:rPr>
              <a:t>$500</a:t>
            </a:r>
            <a:endParaRPr lang="en-US" altLang="en-US" sz="4000" b="1">
              <a:solidFill>
                <a:srgbClr val="000000"/>
              </a:solidFill>
            </a:endParaRPr>
          </a:p>
        </p:txBody>
      </p:sp>
      <p:sp>
        <p:nvSpPr>
          <p:cNvPr id="12311" name="Text Box 63"/>
          <p:cNvSpPr txBox="1">
            <a:spLocks noChangeArrowheads="1"/>
          </p:cNvSpPr>
          <p:nvPr/>
        </p:nvSpPr>
        <p:spPr bwMode="auto">
          <a:xfrm>
            <a:off x="6267450" y="1292225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/>
            <a:r>
              <a:rPr lang="en-US" altLang="en-US" sz="4000" b="1">
                <a:solidFill>
                  <a:srgbClr val="000000"/>
                </a:solidFill>
                <a:hlinkClick r:id="rId23" action="ppaction://hlinksldjump"/>
              </a:rPr>
              <a:t>$100</a:t>
            </a:r>
            <a:endParaRPr lang="en-US" altLang="en-US" sz="4000" b="1">
              <a:solidFill>
                <a:srgbClr val="000000"/>
              </a:solidFill>
            </a:endParaRPr>
          </a:p>
        </p:txBody>
      </p:sp>
      <p:sp>
        <p:nvSpPr>
          <p:cNvPr id="12312" name="Text Box 64"/>
          <p:cNvSpPr txBox="1">
            <a:spLocks noChangeArrowheads="1"/>
          </p:cNvSpPr>
          <p:nvPr/>
        </p:nvSpPr>
        <p:spPr bwMode="auto">
          <a:xfrm>
            <a:off x="6257925" y="2435225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/>
            <a:r>
              <a:rPr lang="en-US" altLang="en-US" sz="4000" b="1">
                <a:solidFill>
                  <a:srgbClr val="000000"/>
                </a:solidFill>
                <a:hlinkClick r:id="rId24" action="ppaction://hlinksldjump"/>
              </a:rPr>
              <a:t>$200</a:t>
            </a:r>
            <a:endParaRPr lang="en-US" altLang="en-US" sz="4000" b="1">
              <a:solidFill>
                <a:srgbClr val="000000"/>
              </a:solidFill>
            </a:endParaRPr>
          </a:p>
        </p:txBody>
      </p:sp>
      <p:sp>
        <p:nvSpPr>
          <p:cNvPr id="12313" name="Text Box 65"/>
          <p:cNvSpPr txBox="1">
            <a:spLocks noChangeArrowheads="1"/>
          </p:cNvSpPr>
          <p:nvPr/>
        </p:nvSpPr>
        <p:spPr bwMode="auto">
          <a:xfrm>
            <a:off x="6267450" y="3578225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/>
            <a:r>
              <a:rPr lang="en-US" altLang="en-US" sz="4000" b="1">
                <a:solidFill>
                  <a:srgbClr val="000000"/>
                </a:solidFill>
                <a:hlinkClick r:id="rId25" action="ppaction://hlinksldjump"/>
              </a:rPr>
              <a:t>$300</a:t>
            </a:r>
            <a:endParaRPr lang="en-US" altLang="en-US" sz="4000" b="1">
              <a:solidFill>
                <a:srgbClr val="000000"/>
              </a:solidFill>
            </a:endParaRPr>
          </a:p>
        </p:txBody>
      </p:sp>
      <p:sp>
        <p:nvSpPr>
          <p:cNvPr id="12314" name="Text Box 66">
            <a:hlinkClick r:id="rId26" action="ppaction://hlinksldjump"/>
          </p:cNvPr>
          <p:cNvSpPr txBox="1">
            <a:spLocks noChangeArrowheads="1"/>
          </p:cNvSpPr>
          <p:nvPr/>
        </p:nvSpPr>
        <p:spPr bwMode="auto">
          <a:xfrm>
            <a:off x="6257925" y="4721224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/>
            <a:r>
              <a:rPr lang="en-US" altLang="en-US" sz="4000" b="1" dirty="0">
                <a:solidFill>
                  <a:srgbClr val="FFFF00"/>
                </a:solidFill>
                <a:hlinkClick r:id="rId26" action="ppaction://hlinksldjump"/>
              </a:rPr>
              <a:t>$400</a:t>
            </a:r>
            <a:endParaRPr lang="en-US" altLang="en-US" sz="4000" b="1" dirty="0">
              <a:solidFill>
                <a:srgbClr val="FFFF00"/>
              </a:solidFill>
            </a:endParaRPr>
          </a:p>
        </p:txBody>
      </p:sp>
      <p:sp>
        <p:nvSpPr>
          <p:cNvPr id="12315" name="Text Box 67"/>
          <p:cNvSpPr txBox="1">
            <a:spLocks noChangeArrowheads="1"/>
          </p:cNvSpPr>
          <p:nvPr/>
        </p:nvSpPr>
        <p:spPr bwMode="auto">
          <a:xfrm>
            <a:off x="6267450" y="5864225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/>
            <a:r>
              <a:rPr lang="en-US" altLang="en-US" sz="4000" b="1" dirty="0">
                <a:solidFill>
                  <a:srgbClr val="000000"/>
                </a:solidFill>
                <a:hlinkClick r:id="rId27" action="ppaction://hlinksldjump"/>
              </a:rPr>
              <a:t>$500</a:t>
            </a:r>
            <a:endParaRPr lang="en-US" altLang="en-US" sz="4000" b="1" dirty="0">
              <a:solidFill>
                <a:srgbClr val="000000"/>
              </a:solidFill>
            </a:endParaRPr>
          </a:p>
        </p:txBody>
      </p:sp>
      <p:sp>
        <p:nvSpPr>
          <p:cNvPr id="12316" name="Text Box 69"/>
          <p:cNvSpPr txBox="1">
            <a:spLocks noChangeArrowheads="1"/>
          </p:cNvSpPr>
          <p:nvPr/>
        </p:nvSpPr>
        <p:spPr bwMode="auto">
          <a:xfrm>
            <a:off x="7791450" y="1292225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/>
            <a:r>
              <a:rPr lang="en-US" altLang="en-US" sz="4000" b="1">
                <a:solidFill>
                  <a:srgbClr val="000000"/>
                </a:solidFill>
                <a:hlinkClick r:id="rId28" action="ppaction://hlinksldjump"/>
              </a:rPr>
              <a:t>$100</a:t>
            </a:r>
            <a:endParaRPr lang="en-US" altLang="en-US" sz="4000" b="1">
              <a:solidFill>
                <a:srgbClr val="000000"/>
              </a:solidFill>
            </a:endParaRPr>
          </a:p>
        </p:txBody>
      </p:sp>
      <p:sp>
        <p:nvSpPr>
          <p:cNvPr id="12317" name="Text Box 70"/>
          <p:cNvSpPr txBox="1">
            <a:spLocks noChangeArrowheads="1"/>
          </p:cNvSpPr>
          <p:nvPr/>
        </p:nvSpPr>
        <p:spPr bwMode="auto">
          <a:xfrm>
            <a:off x="7791450" y="2435225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/>
            <a:r>
              <a:rPr lang="en-US" altLang="en-US" sz="4000" b="1">
                <a:solidFill>
                  <a:srgbClr val="000000"/>
                </a:solidFill>
                <a:hlinkClick r:id="rId29" action="ppaction://hlinksldjump"/>
              </a:rPr>
              <a:t>$200</a:t>
            </a:r>
            <a:endParaRPr lang="en-US" altLang="en-US" sz="4000" b="1">
              <a:solidFill>
                <a:srgbClr val="000000"/>
              </a:solidFill>
            </a:endParaRPr>
          </a:p>
        </p:txBody>
      </p:sp>
      <p:sp>
        <p:nvSpPr>
          <p:cNvPr id="12318" name="Text Box 71"/>
          <p:cNvSpPr txBox="1">
            <a:spLocks noChangeArrowheads="1"/>
          </p:cNvSpPr>
          <p:nvPr/>
        </p:nvSpPr>
        <p:spPr bwMode="auto">
          <a:xfrm>
            <a:off x="7781925" y="3578225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/>
            <a:r>
              <a:rPr lang="en-US" altLang="en-US" sz="4000" b="1">
                <a:solidFill>
                  <a:srgbClr val="000000"/>
                </a:solidFill>
                <a:hlinkClick r:id="rId30" action="ppaction://hlinksldjump"/>
              </a:rPr>
              <a:t>$300</a:t>
            </a:r>
            <a:endParaRPr lang="en-US" altLang="en-US" sz="4000" b="1">
              <a:solidFill>
                <a:srgbClr val="000000"/>
              </a:solidFill>
            </a:endParaRPr>
          </a:p>
        </p:txBody>
      </p:sp>
      <p:sp>
        <p:nvSpPr>
          <p:cNvPr id="12319" name="Text Box 72"/>
          <p:cNvSpPr txBox="1">
            <a:spLocks noChangeArrowheads="1"/>
          </p:cNvSpPr>
          <p:nvPr/>
        </p:nvSpPr>
        <p:spPr bwMode="auto">
          <a:xfrm>
            <a:off x="7791450" y="4721225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/>
            <a:r>
              <a:rPr lang="en-US" altLang="en-US" sz="4000" b="1" dirty="0">
                <a:solidFill>
                  <a:srgbClr val="000000"/>
                </a:solidFill>
                <a:hlinkClick r:id="rId31" action="ppaction://hlinksldjump"/>
              </a:rPr>
              <a:t>$400</a:t>
            </a:r>
            <a:endParaRPr lang="en-US" altLang="en-US" sz="4000" b="1" dirty="0">
              <a:solidFill>
                <a:srgbClr val="000000"/>
              </a:solidFill>
            </a:endParaRPr>
          </a:p>
        </p:txBody>
      </p:sp>
      <p:sp>
        <p:nvSpPr>
          <p:cNvPr id="12320" name="Text Box 73"/>
          <p:cNvSpPr txBox="1">
            <a:spLocks noChangeArrowheads="1"/>
          </p:cNvSpPr>
          <p:nvPr/>
        </p:nvSpPr>
        <p:spPr bwMode="auto">
          <a:xfrm>
            <a:off x="7791450" y="5864225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/>
            <a:r>
              <a:rPr lang="en-US" altLang="en-US" sz="4000" b="1">
                <a:solidFill>
                  <a:srgbClr val="000000"/>
                </a:solidFill>
                <a:hlinkClick r:id="rId32" action="ppaction://hlinksldjump"/>
              </a:rPr>
              <a:t>$500</a:t>
            </a:r>
            <a:endParaRPr lang="en-US" altLang="en-US" sz="4000" b="1">
              <a:solidFill>
                <a:srgbClr val="000000"/>
              </a:solidFill>
            </a:endParaRPr>
          </a:p>
        </p:txBody>
      </p:sp>
      <p:sp>
        <p:nvSpPr>
          <p:cNvPr id="9290" name="AutoShape 74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686800" y="6324600"/>
            <a:ext cx="381000" cy="381000"/>
          </a:xfrm>
          <a:prstGeom prst="star5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2322" name="WordArt 75"/>
          <p:cNvSpPr>
            <a:spLocks noChangeArrowheads="1" noChangeShapeType="1" noTextEdit="1"/>
          </p:cNvSpPr>
          <p:nvPr/>
        </p:nvSpPr>
        <p:spPr bwMode="auto">
          <a:xfrm>
            <a:off x="1600200" y="138388"/>
            <a:ext cx="1371600" cy="89255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fromWordArt="1">
            <a:spAutoFit/>
          </a:bodyPr>
          <a:lstStyle/>
          <a:p>
            <a:pPr algn="ctr"/>
            <a:r>
              <a:rPr lang="en-US" sz="2600" b="1" kern="10" dirty="0" smtClean="0">
                <a:solidFill>
                  <a:schemeClr val="bg1"/>
                </a:solidFill>
                <a:latin typeface="Times New Roman"/>
                <a:cs typeface="Times New Roman"/>
              </a:rPr>
              <a:t>3-2-1 Connect</a:t>
            </a:r>
            <a:endParaRPr lang="en-US" sz="2600" b="1" kern="10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12323" name="WordArt 76"/>
          <p:cNvSpPr>
            <a:spLocks noChangeArrowheads="1" noChangeShapeType="1" noTextEdit="1"/>
          </p:cNvSpPr>
          <p:nvPr/>
        </p:nvSpPr>
        <p:spPr bwMode="auto">
          <a:xfrm>
            <a:off x="3124200" y="138388"/>
            <a:ext cx="1371600" cy="89255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fromWordArt="1">
            <a:spAutoFit/>
          </a:bodyPr>
          <a:lstStyle/>
          <a:p>
            <a:pPr algn="ctr"/>
            <a:r>
              <a:rPr lang="en-US" sz="2600" b="1" kern="10" dirty="0" err="1" smtClean="0">
                <a:solidFill>
                  <a:schemeClr val="bg1"/>
                </a:solidFill>
                <a:latin typeface="Times New Roman"/>
                <a:cs typeface="Times New Roman"/>
              </a:rPr>
              <a:t>Gotta</a:t>
            </a:r>
            <a:r>
              <a:rPr lang="en-US" sz="2600" b="1" kern="10" dirty="0" smtClean="0">
                <a:solidFill>
                  <a:schemeClr val="bg1"/>
                </a:solidFill>
                <a:latin typeface="Times New Roman"/>
                <a:cs typeface="Times New Roman"/>
              </a:rPr>
              <a:t> get Fed</a:t>
            </a:r>
            <a:endParaRPr lang="en-US" sz="2600" b="1" kern="10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12324" name="WordArt 77"/>
          <p:cNvSpPr>
            <a:spLocks noChangeArrowheads="1" noChangeShapeType="1" noTextEdit="1"/>
          </p:cNvSpPr>
          <p:nvPr/>
        </p:nvSpPr>
        <p:spPr bwMode="auto">
          <a:xfrm>
            <a:off x="4648200" y="138388"/>
            <a:ext cx="1371600" cy="707886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fromWordArt="1">
            <a:spAutoFit/>
          </a:bodyPr>
          <a:lstStyle/>
          <a:p>
            <a:pPr algn="ctr"/>
            <a:r>
              <a:rPr lang="en-US" sz="2000" b="1" kern="10" dirty="0" smtClean="0">
                <a:solidFill>
                  <a:schemeClr val="bg1"/>
                </a:solidFill>
                <a:latin typeface="Times New Roman"/>
                <a:cs typeface="Times New Roman"/>
              </a:rPr>
              <a:t>Feeding the Babies</a:t>
            </a:r>
            <a:endParaRPr lang="en-US" sz="2000" b="1" kern="10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12325" name="WordArt 78"/>
          <p:cNvSpPr>
            <a:spLocks noChangeArrowheads="1" noChangeShapeType="1" noTextEdit="1"/>
          </p:cNvSpPr>
          <p:nvPr/>
        </p:nvSpPr>
        <p:spPr bwMode="auto">
          <a:xfrm>
            <a:off x="6057900" y="138388"/>
            <a:ext cx="1600200" cy="707886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fromWordArt="1">
            <a:spAutoFit/>
          </a:bodyPr>
          <a:lstStyle/>
          <a:p>
            <a:pPr algn="ctr"/>
            <a:r>
              <a:rPr lang="en-US" sz="2000" b="1" kern="10" dirty="0" smtClean="0">
                <a:solidFill>
                  <a:schemeClr val="bg1"/>
                </a:solidFill>
                <a:latin typeface="Times New Roman"/>
                <a:cs typeface="Times New Roman"/>
              </a:rPr>
              <a:t>Outstanding in my Field</a:t>
            </a:r>
            <a:endParaRPr lang="en-US" sz="2000" b="1" kern="10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12326" name="WordArt 79"/>
          <p:cNvSpPr>
            <a:spLocks noChangeArrowheads="1" noChangeShapeType="1" noTextEdit="1"/>
          </p:cNvSpPr>
          <p:nvPr/>
        </p:nvSpPr>
        <p:spPr bwMode="auto">
          <a:xfrm>
            <a:off x="7620000" y="138388"/>
            <a:ext cx="1447800" cy="89255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fromWordArt="1">
            <a:spAutoFit/>
          </a:bodyPr>
          <a:lstStyle/>
          <a:p>
            <a:pPr algn="ctr"/>
            <a:r>
              <a:rPr lang="en-US" sz="2600" b="1" kern="10" dirty="0" smtClean="0">
                <a:solidFill>
                  <a:schemeClr val="bg1"/>
                </a:solidFill>
                <a:latin typeface="Times New Roman"/>
                <a:cs typeface="Times New Roman"/>
              </a:rPr>
              <a:t>Stand T.A.L.L</a:t>
            </a:r>
            <a:endParaRPr lang="en-US" sz="2600" b="1" kern="10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39" name="Text Box 47"/>
          <p:cNvSpPr txBox="1">
            <a:spLocks noChangeArrowheads="1"/>
          </p:cNvSpPr>
          <p:nvPr/>
        </p:nvSpPr>
        <p:spPr bwMode="auto">
          <a:xfrm>
            <a:off x="161925" y="1292225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/>
            <a:r>
              <a:rPr lang="en-US" altLang="en-US" sz="4000" b="1" dirty="0">
                <a:solidFill>
                  <a:srgbClr val="000000"/>
                </a:solidFill>
                <a:hlinkClick r:id="rId34" action="ppaction://hlinksldjump"/>
              </a:rPr>
              <a:t>$100</a:t>
            </a:r>
            <a:endParaRPr lang="en-US" altLang="en-US" sz="40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4815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524000"/>
            <a:ext cx="7772400" cy="3733800"/>
          </a:xfrm>
        </p:spPr>
        <p:txBody>
          <a:bodyPr/>
          <a:lstStyle/>
          <a:p>
            <a:r>
              <a:rPr lang="en-US" altLang="en-US" sz="7200" dirty="0" smtClean="0"/>
              <a:t>What </a:t>
            </a:r>
            <a:r>
              <a:rPr lang="en-US" altLang="en-US" sz="7200" dirty="0"/>
              <a:t>should </a:t>
            </a:r>
            <a:r>
              <a:rPr lang="en-US" altLang="en-US" sz="7200" dirty="0" smtClean="0"/>
              <a:t>you do frequently </a:t>
            </a:r>
            <a:r>
              <a:rPr lang="en-US" altLang="en-US" sz="7200" dirty="0"/>
              <a:t>when lifting a </a:t>
            </a:r>
            <a:r>
              <a:rPr lang="en-US" altLang="en-US" sz="7200" dirty="0" smtClean="0"/>
              <a:t>lot?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8">
            <a:hlinkClick r:id="rId3" action="ppaction://hlinksldjump" highlightClick="1">
              <a:snd r:embed="rId4" name="applause.wav"/>
            </a:hlinkClick>
          </p:cNvPr>
          <p:cNvSpPr>
            <a:spLocks noChangeArrowheads="1"/>
          </p:cNvSpPr>
          <p:nvPr/>
        </p:nvSpPr>
        <p:spPr bwMode="auto">
          <a:xfrm>
            <a:off x="457200" y="533400"/>
            <a:ext cx="8077200" cy="58674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38" name="Rectangle 7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524000"/>
            <a:ext cx="7772400" cy="3733800"/>
          </a:xfrm>
        </p:spPr>
        <p:txBody>
          <a:bodyPr/>
          <a:lstStyle/>
          <a:p>
            <a:r>
              <a:rPr lang="en-US" altLang="en-US" sz="7200" dirty="0"/>
              <a:t>B</a:t>
            </a:r>
            <a:r>
              <a:rPr lang="en-US" altLang="en-US" sz="7200" dirty="0" smtClean="0"/>
              <a:t>reaks or stretching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6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7200" dirty="0" smtClean="0"/>
              <a:t>What body part should you use when lifting?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8">
            <a:hlinkClick r:id="rId3" action="ppaction://hlinksldjump" highlightClick="1">
              <a:snd r:embed="rId4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762000"/>
            <a:ext cx="8077200" cy="57150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386" name="Rectangle 11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524000"/>
            <a:ext cx="7772400" cy="3733800"/>
          </a:xfrm>
        </p:spPr>
        <p:txBody>
          <a:bodyPr/>
          <a:lstStyle/>
          <a:p>
            <a:r>
              <a:rPr lang="en-US" altLang="en-US" sz="7200" dirty="0" smtClean="0"/>
              <a:t>Legs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6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7200" dirty="0"/>
              <a:t>How many points of contact are maintained when climbing a ladder properly</a:t>
            </a:r>
            <a:r>
              <a:rPr lang="en-US" altLang="en-US" sz="7200" dirty="0" smtClean="0"/>
              <a:t>?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8">
            <a:hlinkClick r:id="rId3" action="ppaction://hlinksldjump" highlightClick="1">
              <a:snd r:embed="rId4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762000"/>
            <a:ext cx="8077200" cy="57150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34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447800"/>
            <a:ext cx="7772400" cy="3810000"/>
          </a:xfrm>
        </p:spPr>
        <p:txBody>
          <a:bodyPr/>
          <a:lstStyle/>
          <a:p>
            <a:r>
              <a:rPr lang="en-US" altLang="en-US" sz="7200" dirty="0" smtClean="0"/>
              <a:t>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524000"/>
            <a:ext cx="7772400" cy="3733800"/>
          </a:xfrm>
        </p:spPr>
        <p:txBody>
          <a:bodyPr/>
          <a:lstStyle/>
          <a:p>
            <a:r>
              <a:rPr lang="en-US" altLang="en-US" sz="7200" dirty="0"/>
              <a:t>How many minutes should a 10 year old work between breaks</a:t>
            </a:r>
            <a:r>
              <a:rPr lang="en-US" altLang="en-US" sz="7200" dirty="0" smtClean="0"/>
              <a:t>?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8">
            <a:hlinkClick r:id="rId3" action="ppaction://hlinksldjump" highlightClick="1">
              <a:snd r:embed="rId4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762000"/>
            <a:ext cx="8077200" cy="57150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482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600200"/>
            <a:ext cx="7772400" cy="3657600"/>
          </a:xfrm>
        </p:spPr>
        <p:txBody>
          <a:bodyPr/>
          <a:lstStyle/>
          <a:p>
            <a:r>
              <a:rPr lang="en-US" altLang="en-US" sz="7200" dirty="0" smtClean="0"/>
              <a:t>20 minutes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524000"/>
            <a:ext cx="7772400" cy="3810000"/>
          </a:xfrm>
        </p:spPr>
        <p:txBody>
          <a:bodyPr/>
          <a:lstStyle/>
          <a:p>
            <a:r>
              <a:rPr lang="en-US" altLang="en-US" sz="7200" dirty="0"/>
              <a:t>What is the maximum height that youth under 16 should climb?</a:t>
            </a:r>
            <a:endParaRPr lang="en-US" altLang="en-US" sz="7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8">
            <a:hlinkClick r:id="rId3" action="ppaction://hlinksldjump" highlightClick="1">
              <a:snd r:embed="rId4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762000"/>
            <a:ext cx="8077200" cy="57150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530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447800"/>
            <a:ext cx="7772400" cy="3810000"/>
          </a:xfrm>
        </p:spPr>
        <p:txBody>
          <a:bodyPr/>
          <a:lstStyle/>
          <a:p>
            <a:r>
              <a:rPr lang="en-US" altLang="en-US" sz="7200" dirty="0" smtClean="0"/>
              <a:t>20 feet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990600"/>
            <a:ext cx="7772400" cy="4648200"/>
          </a:xfrm>
        </p:spPr>
        <p:txBody>
          <a:bodyPr/>
          <a:lstStyle/>
          <a:p>
            <a:r>
              <a:rPr lang="en-US" altLang="en-US" sz="7200" dirty="0" smtClean="0"/>
              <a:t>What type of clothing should not be worn around PTOs?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8">
            <a:hlinkClick r:id="rId3" action="ppaction://hlinksldjump" highlightClick="1">
              <a:snd r:embed="rId4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762000"/>
            <a:ext cx="8077200" cy="57150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578" name="Rectangle 1030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524000"/>
            <a:ext cx="7772400" cy="3657600"/>
          </a:xfrm>
        </p:spPr>
        <p:txBody>
          <a:bodyPr/>
          <a:lstStyle/>
          <a:p>
            <a:r>
              <a:rPr lang="en-US" altLang="en-US" sz="7200" dirty="0" smtClean="0"/>
              <a:t>Loose fitting clothes or clothes with strings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609600"/>
            <a:ext cx="7772400" cy="5638800"/>
          </a:xfrm>
        </p:spPr>
        <p:txBody>
          <a:bodyPr/>
          <a:lstStyle/>
          <a:p>
            <a:r>
              <a:rPr lang="en-US" altLang="en-US" sz="6600" dirty="0" smtClean="0"/>
              <a:t>What is a common hazard when working with PTOs?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8">
            <a:hlinkClick r:id="rId3" action="ppaction://hlinksldjump" highlightClick="1">
              <a:snd r:embed="rId4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762000"/>
            <a:ext cx="8077200" cy="57150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26" name="Rectangle 1030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600200"/>
            <a:ext cx="7772400" cy="3581400"/>
          </a:xfrm>
        </p:spPr>
        <p:txBody>
          <a:bodyPr/>
          <a:lstStyle/>
          <a:p>
            <a:r>
              <a:rPr lang="en-US" altLang="en-US" sz="7200" dirty="0" smtClean="0"/>
              <a:t>Entanglement, weight or pinch point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990600"/>
            <a:ext cx="7772400" cy="4953000"/>
          </a:xfrm>
        </p:spPr>
        <p:txBody>
          <a:bodyPr/>
          <a:lstStyle/>
          <a:p>
            <a:r>
              <a:rPr lang="en-US" altLang="en-US" sz="7200" dirty="0" smtClean="0"/>
              <a:t>What is the most dangerous hazard when working with hydraulics?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8">
            <a:hlinkClick r:id="rId3" action="ppaction://hlinksldjump" highlightClick="1">
              <a:snd r:embed="rId4" name="applause.wav"/>
            </a:hlinkClick>
          </p:cNvPr>
          <p:cNvSpPr>
            <a:spLocks noChangeArrowheads="1"/>
          </p:cNvSpPr>
          <p:nvPr/>
        </p:nvSpPr>
        <p:spPr bwMode="auto">
          <a:xfrm>
            <a:off x="631371" y="740229"/>
            <a:ext cx="8077200" cy="57150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674" name="Rectangle 1030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600200"/>
            <a:ext cx="7772400" cy="3657600"/>
          </a:xfrm>
        </p:spPr>
        <p:txBody>
          <a:bodyPr/>
          <a:lstStyle/>
          <a:p>
            <a:r>
              <a:rPr lang="en-US" altLang="en-US" sz="7200" dirty="0" smtClean="0"/>
              <a:t>Ruptured hose (chemical injuries)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914400" y="762000"/>
            <a:ext cx="7543800" cy="5410200"/>
          </a:xfrm>
        </p:spPr>
        <p:txBody>
          <a:bodyPr/>
          <a:lstStyle/>
          <a:p>
            <a:r>
              <a:rPr lang="en-US" altLang="en-US" sz="6600" dirty="0" smtClean="0"/>
              <a:t>How many steps should you be able to repeat before working with implements?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8">
            <a:hlinkClick r:id="rId3" action="ppaction://hlinksldjump" highlightClick="1">
              <a:snd r:embed="rId4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762000"/>
            <a:ext cx="8077200" cy="57150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22" name="Rectangle 1030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600200"/>
            <a:ext cx="7772400" cy="3657600"/>
          </a:xfrm>
        </p:spPr>
        <p:txBody>
          <a:bodyPr/>
          <a:lstStyle/>
          <a:p>
            <a:r>
              <a:rPr lang="en-US" altLang="en-US" sz="7200" dirty="0" smtClean="0"/>
              <a:t>10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685800"/>
            <a:ext cx="7772400" cy="5715000"/>
          </a:xfrm>
        </p:spPr>
        <p:txBody>
          <a:bodyPr/>
          <a:lstStyle/>
          <a:p>
            <a:r>
              <a:rPr lang="en-US" altLang="en-US" sz="6600" dirty="0" smtClean="0"/>
              <a:t>How many times should you demonstrate a job before doing it alone?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8">
            <a:hlinkClick r:id="rId3" action="ppaction://hlinksldjump" highlightClick="1">
              <a:snd r:embed="rId4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762000"/>
            <a:ext cx="8077200" cy="57150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770" name="Rectangle 1028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600200"/>
            <a:ext cx="7772400" cy="3657600"/>
          </a:xfrm>
        </p:spPr>
        <p:txBody>
          <a:bodyPr/>
          <a:lstStyle/>
          <a:p>
            <a:r>
              <a:rPr lang="en-US" altLang="en-US" sz="7200" dirty="0" smtClean="0"/>
              <a:t>4-5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1600200"/>
            <a:ext cx="8382000" cy="3657600"/>
          </a:xfrm>
        </p:spPr>
        <p:txBody>
          <a:bodyPr/>
          <a:lstStyle/>
          <a:p>
            <a:r>
              <a:rPr lang="en-US" altLang="en-US" sz="7200" dirty="0" smtClean="0"/>
              <a:t>Why is it important to be comfortable with animals when feeding them?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8">
            <a:hlinkClick r:id="rId3" action="ppaction://hlinksldjump" highlightClick="1">
              <a:snd r:embed="rId4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762000"/>
            <a:ext cx="8077200" cy="57150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818" name="Rectangle 7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524000"/>
            <a:ext cx="7772400" cy="3733800"/>
          </a:xfrm>
        </p:spPr>
        <p:txBody>
          <a:bodyPr/>
          <a:lstStyle/>
          <a:p>
            <a:r>
              <a:rPr lang="en-US" altLang="en-US" sz="7200" dirty="0" smtClean="0"/>
              <a:t>Animals pick up fear, less likely to get injured, etc.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295400"/>
            <a:ext cx="7772400" cy="4267200"/>
          </a:xfrm>
        </p:spPr>
        <p:txBody>
          <a:bodyPr/>
          <a:lstStyle/>
          <a:p>
            <a:r>
              <a:rPr lang="en-US" altLang="en-US" sz="7200" dirty="0" smtClean="0"/>
              <a:t>What type of route must you have when working with animals?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8">
            <a:hlinkClick r:id="rId3" action="ppaction://hlinksldjump" highlightClick="1">
              <a:snd r:embed="rId4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762000"/>
            <a:ext cx="8077200" cy="57150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866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524000"/>
            <a:ext cx="7772400" cy="3810000"/>
          </a:xfrm>
        </p:spPr>
        <p:txBody>
          <a:bodyPr/>
          <a:lstStyle/>
          <a:p>
            <a:r>
              <a:rPr lang="en-US" altLang="en-US" sz="7200" dirty="0" smtClean="0"/>
              <a:t>Escape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 txBox="1">
            <a:spLocks noChangeArrowheads="1"/>
          </p:cNvSpPr>
          <p:nvPr/>
        </p:nvSpPr>
        <p:spPr bwMode="auto">
          <a:xfrm>
            <a:off x="685800" y="762000"/>
            <a:ext cx="7772400" cy="556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6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9600" b="1">
                <a:solidFill>
                  <a:schemeClr val="bg1"/>
                </a:solidFill>
                <a:latin typeface="Times New Roman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9600" b="1">
                <a:solidFill>
                  <a:schemeClr val="bg1"/>
                </a:solidFill>
                <a:latin typeface="Times New Roman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9600" b="1">
                <a:solidFill>
                  <a:schemeClr val="bg1"/>
                </a:solidFill>
                <a:latin typeface="Times New Roman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9600" b="1">
                <a:solidFill>
                  <a:schemeClr val="bg1"/>
                </a:solidFill>
                <a:latin typeface="Times New Roman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9600" b="1">
                <a:solidFill>
                  <a:schemeClr val="bg1"/>
                </a:solidFill>
                <a:latin typeface="Times New Roman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9600" b="1">
                <a:solidFill>
                  <a:schemeClr val="bg1"/>
                </a:solidFill>
                <a:latin typeface="Times New Roman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9600" b="1">
                <a:solidFill>
                  <a:schemeClr val="bg1"/>
                </a:solidFill>
                <a:latin typeface="Times New Roman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9600" b="1">
                <a:solidFill>
                  <a:schemeClr val="bg1"/>
                </a:solidFill>
                <a:latin typeface="Times New Roman" charset="0"/>
              </a:defRPr>
            </a:lvl9pPr>
          </a:lstStyle>
          <a:p>
            <a:r>
              <a:rPr lang="en-US" altLang="en-US" sz="7200" kern="0" dirty="0" smtClean="0"/>
              <a:t>Cell phones and walkie</a:t>
            </a:r>
            <a:r>
              <a:rPr lang="en-US" altLang="en-US" sz="7200" kern="0" dirty="0"/>
              <a:t>-</a:t>
            </a:r>
            <a:r>
              <a:rPr lang="en-US" altLang="en-US" sz="7200" kern="0" dirty="0" smtClean="0"/>
              <a:t>talkies are examples of what type of communication?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8">
            <a:hlinkClick r:id="rId3" action="ppaction://hlinksldjump" highlightClick="1">
              <a:snd r:embed="rId4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762000"/>
            <a:ext cx="8077200" cy="57150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14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600200"/>
            <a:ext cx="7772400" cy="3657600"/>
          </a:xfrm>
        </p:spPr>
        <p:txBody>
          <a:bodyPr/>
          <a:lstStyle/>
          <a:p>
            <a:r>
              <a:rPr lang="en-US" altLang="en-US" sz="7200" dirty="0" smtClean="0"/>
              <a:t>Two-way</a:t>
            </a:r>
            <a:r>
              <a:rPr lang="en-US" altLang="en-US" sz="7200" dirty="0"/>
              <a:t> </a:t>
            </a:r>
            <a:r>
              <a:rPr lang="en-US" altLang="en-US" sz="7200" dirty="0" smtClean="0"/>
              <a:t>communication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295400"/>
            <a:ext cx="7772400" cy="4267200"/>
          </a:xfrm>
        </p:spPr>
        <p:txBody>
          <a:bodyPr/>
          <a:lstStyle/>
          <a:p>
            <a:r>
              <a:rPr lang="en-US" altLang="en-US" sz="7200" dirty="0"/>
              <a:t>What is an infectious disease transmitted from animals to humans?</a:t>
            </a:r>
            <a:endParaRPr lang="en-US" altLang="en-US" sz="7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8">
            <a:hlinkClick r:id="rId3" action="ppaction://hlinksldjump" highlightClick="1">
              <a:snd r:embed="rId4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762000"/>
            <a:ext cx="8077200" cy="57150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62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524000"/>
            <a:ext cx="7772400" cy="3733800"/>
          </a:xfrm>
        </p:spPr>
        <p:txBody>
          <a:bodyPr/>
          <a:lstStyle/>
          <a:p>
            <a:r>
              <a:rPr lang="en-US" altLang="en-US" sz="7200" dirty="0" smtClean="0"/>
              <a:t>Zoonotic disease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WordArt 2">
            <a:hlinkClick r:id="rId4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1295400" y="1447800"/>
            <a:ext cx="6553200" cy="40386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en-US" sz="3600" b="1" kern="10" dirty="0" smtClean="0">
                <a:gradFill flip="none" rotWithShape="1">
                  <a:gsLst>
                    <a:gs pos="0">
                      <a:schemeClr val="bg1">
                        <a:lumMod val="85000"/>
                        <a:shade val="30000"/>
                        <a:satMod val="115000"/>
                      </a:schemeClr>
                    </a:gs>
                    <a:gs pos="50000">
                      <a:schemeClr val="bg1">
                        <a:lumMod val="85000"/>
                        <a:shade val="67500"/>
                        <a:satMod val="115000"/>
                      </a:schemeClr>
                    </a:gs>
                    <a:gs pos="100000">
                      <a:schemeClr val="bg1">
                        <a:lumMod val="85000"/>
                        <a:shade val="100000"/>
                        <a:satMod val="115000"/>
                      </a:scheme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Times New Roman"/>
                <a:cs typeface="Times New Roman"/>
              </a:rPr>
              <a:t>Daily</a:t>
            </a:r>
            <a:endParaRPr lang="en-US" sz="3600" b="1" kern="10" dirty="0">
              <a:gradFill flip="none" rotWithShape="1">
                <a:gsLst>
                  <a:gs pos="0">
                    <a:schemeClr val="bg1">
                      <a:lumMod val="85000"/>
                      <a:shade val="30000"/>
                      <a:satMod val="115000"/>
                    </a:schemeClr>
                  </a:gs>
                  <a:gs pos="50000">
                    <a:schemeClr val="bg1">
                      <a:lumMod val="85000"/>
                      <a:shade val="67500"/>
                      <a:satMod val="115000"/>
                    </a:schemeClr>
                  </a:gs>
                  <a:gs pos="100000">
                    <a:schemeClr val="bg1">
                      <a:lumMod val="85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atin typeface="Times New Roman"/>
              <a:cs typeface="Times New Roman"/>
            </a:endParaRPr>
          </a:p>
          <a:p>
            <a:pPr algn="ctr"/>
            <a:r>
              <a:rPr lang="en-US" sz="3600" b="1" kern="10" dirty="0" smtClean="0">
                <a:gradFill flip="none" rotWithShape="1">
                  <a:gsLst>
                    <a:gs pos="0">
                      <a:schemeClr val="bg1">
                        <a:lumMod val="85000"/>
                        <a:shade val="30000"/>
                        <a:satMod val="115000"/>
                      </a:schemeClr>
                    </a:gs>
                    <a:gs pos="50000">
                      <a:schemeClr val="bg1">
                        <a:lumMod val="85000"/>
                        <a:shade val="67500"/>
                        <a:satMod val="115000"/>
                      </a:schemeClr>
                    </a:gs>
                    <a:gs pos="100000">
                      <a:schemeClr val="bg1">
                        <a:lumMod val="85000"/>
                        <a:shade val="100000"/>
                        <a:satMod val="115000"/>
                      </a:scheme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Times New Roman"/>
                <a:cs typeface="Times New Roman"/>
              </a:rPr>
              <a:t>Double!</a:t>
            </a:r>
            <a:endParaRPr lang="en-US" sz="3600" b="1" kern="10" dirty="0">
              <a:gradFill flip="none" rotWithShape="1">
                <a:gsLst>
                  <a:gs pos="0">
                    <a:schemeClr val="bg1">
                      <a:lumMod val="85000"/>
                      <a:shade val="30000"/>
                      <a:satMod val="115000"/>
                    </a:schemeClr>
                  </a:gs>
                  <a:gs pos="50000">
                    <a:schemeClr val="bg1">
                      <a:lumMod val="85000"/>
                      <a:shade val="67500"/>
                      <a:satMod val="115000"/>
                    </a:schemeClr>
                  </a:gs>
                  <a:gs pos="100000">
                    <a:schemeClr val="bg1">
                      <a:lumMod val="85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atin typeface="Times New Roman"/>
              <a:cs typeface="Times New Roman"/>
            </a:endParaRPr>
          </a:p>
        </p:txBody>
      </p:sp>
      <p:pic>
        <p:nvPicPr>
          <p:cNvPr id="4" name="Daily double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01411" y="5908640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1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757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75778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762000"/>
            <a:ext cx="7772400" cy="5257800"/>
          </a:xfrm>
        </p:spPr>
        <p:txBody>
          <a:bodyPr/>
          <a:lstStyle/>
          <a:p>
            <a:r>
              <a:rPr lang="en-US" altLang="en-US" sz="7200" dirty="0" smtClean="0"/>
              <a:t>How much can a young worker safely lift? </a:t>
            </a:r>
            <a:br>
              <a:rPr lang="en-US" altLang="en-US" sz="7200" dirty="0" smtClean="0"/>
            </a:br>
            <a:r>
              <a:rPr lang="en-US" altLang="en-US" sz="4000" dirty="0" smtClean="0"/>
              <a:t>(express in % of </a:t>
            </a:r>
            <a:br>
              <a:rPr lang="en-US" altLang="en-US" sz="4000" dirty="0" smtClean="0"/>
            </a:br>
            <a:r>
              <a:rPr lang="en-US" altLang="en-US" sz="4000" dirty="0" smtClean="0"/>
              <a:t>body weight)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8">
            <a:hlinkClick r:id="rId3" action="ppaction://hlinksldjump" highlightClick="1">
              <a:snd r:embed="rId4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762000"/>
            <a:ext cx="8077200" cy="57150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010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1524000"/>
            <a:ext cx="8458200" cy="3733800"/>
          </a:xfrm>
        </p:spPr>
        <p:txBody>
          <a:bodyPr/>
          <a:lstStyle/>
          <a:p>
            <a:r>
              <a:rPr lang="en-US" altLang="en-US" sz="7200" dirty="0" smtClean="0"/>
              <a:t>25%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600200"/>
            <a:ext cx="7772400" cy="3657600"/>
          </a:xfrm>
        </p:spPr>
        <p:txBody>
          <a:bodyPr/>
          <a:lstStyle/>
          <a:p>
            <a:r>
              <a:rPr lang="en-US" altLang="en-US" sz="7200" dirty="0" smtClean="0"/>
              <a:t>What are common hazards encountered when feeding calves?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8">
            <a:hlinkClick r:id="rId3" action="ppaction://hlinksldjump" highlightClick="1">
              <a:snd r:embed="rId4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762000"/>
            <a:ext cx="8077200" cy="57150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58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990600"/>
            <a:ext cx="7772400" cy="4953000"/>
          </a:xfrm>
        </p:spPr>
        <p:txBody>
          <a:bodyPr/>
          <a:lstStyle/>
          <a:p>
            <a:r>
              <a:rPr lang="en-US" altLang="en-US" sz="7200" dirty="0" smtClean="0"/>
              <a:t>Weight, animal contact, slippery surface, chemicals, or burns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600200"/>
            <a:ext cx="7772400" cy="3657600"/>
          </a:xfrm>
        </p:spPr>
        <p:txBody>
          <a:bodyPr/>
          <a:lstStyle/>
          <a:p>
            <a:r>
              <a:rPr lang="en-US" altLang="en-US" sz="7200" dirty="0" smtClean="0"/>
              <a:t>If youth is showing signs of strain when carrying feed, what should they do?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8">
            <a:hlinkClick r:id="rId3" action="ppaction://hlinksldjump" highlightClick="1">
              <a:snd r:embed="rId4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762000"/>
            <a:ext cx="8077200" cy="57150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106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524000"/>
            <a:ext cx="7772400" cy="3733800"/>
          </a:xfrm>
        </p:spPr>
        <p:txBody>
          <a:bodyPr/>
          <a:lstStyle/>
          <a:p>
            <a:r>
              <a:rPr lang="en-US" altLang="en-US" sz="7200" dirty="0" smtClean="0"/>
              <a:t>Have an adult carry it, use a cart, etc.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524000"/>
            <a:ext cx="7772400" cy="3810000"/>
          </a:xfrm>
        </p:spPr>
        <p:txBody>
          <a:bodyPr/>
          <a:lstStyle/>
          <a:p>
            <a:r>
              <a:rPr lang="en-US" altLang="en-US" sz="7200" dirty="0" smtClean="0"/>
              <a:t>When feeding calves, when would chemicals be a hazard?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8">
            <a:hlinkClick r:id="rId3" action="ppaction://hlinksldjump" highlightClick="1">
              <a:snd r:embed="rId4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762000"/>
            <a:ext cx="8077200" cy="57150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154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600200"/>
            <a:ext cx="7772400" cy="3657600"/>
          </a:xfrm>
        </p:spPr>
        <p:txBody>
          <a:bodyPr/>
          <a:lstStyle/>
          <a:p>
            <a:r>
              <a:rPr lang="en-US" altLang="en-US" sz="7200" dirty="0" smtClean="0"/>
              <a:t>Cleaning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600200"/>
            <a:ext cx="7772400" cy="3733800"/>
          </a:xfrm>
        </p:spPr>
        <p:txBody>
          <a:bodyPr/>
          <a:lstStyle/>
          <a:p>
            <a:r>
              <a:rPr lang="en-US" altLang="en-US" sz="7200" dirty="0" smtClean="0"/>
              <a:t>After feeding milk to calves and cleaning up, what should you do?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8">
            <a:hlinkClick r:id="rId3" action="ppaction://hlinksldjump" highlightClick="1">
              <a:snd r:embed="rId4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762000"/>
            <a:ext cx="8077200" cy="57150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02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600200"/>
            <a:ext cx="7772400" cy="3657600"/>
          </a:xfrm>
        </p:spPr>
        <p:txBody>
          <a:bodyPr/>
          <a:lstStyle/>
          <a:p>
            <a:r>
              <a:rPr lang="en-US" altLang="en-US" sz="7200" dirty="0" smtClean="0"/>
              <a:t>Wash hands and change outer clothing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600200"/>
            <a:ext cx="7772400" cy="3581400"/>
          </a:xfrm>
        </p:spPr>
        <p:txBody>
          <a:bodyPr/>
          <a:lstStyle/>
          <a:p>
            <a:r>
              <a:rPr lang="en-US" altLang="en-US" sz="7200" dirty="0" smtClean="0"/>
              <a:t>What are three types of PPE you would need when feeding milk to calves?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8">
            <a:hlinkClick r:id="rId3" action="ppaction://hlinksldjump" highlightClick="1">
              <a:snd r:embed="rId4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762000"/>
            <a:ext cx="8077200" cy="57150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3250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600200"/>
            <a:ext cx="7772400" cy="3581400"/>
          </a:xfrm>
        </p:spPr>
        <p:txBody>
          <a:bodyPr/>
          <a:lstStyle/>
          <a:p>
            <a:r>
              <a:rPr lang="en-US" altLang="en-US" sz="6600" dirty="0" smtClean="0"/>
              <a:t>Steel toed shoes, eye protection, gloves, dust mask or handwashing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533400"/>
            <a:ext cx="7772400" cy="5791200"/>
          </a:xfrm>
        </p:spPr>
        <p:txBody>
          <a:bodyPr/>
          <a:lstStyle/>
          <a:p>
            <a:r>
              <a:rPr lang="en-US" altLang="en-US" sz="7200" dirty="0" smtClean="0"/>
              <a:t>What should an adult do with a youth before allowing them to use implements?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AutoShape 7">
            <a:hlinkClick r:id="rId3" action="ppaction://hlinksldjump" highlightClick="1">
              <a:snd r:embed="rId4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762000"/>
            <a:ext cx="8001000" cy="57912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endParaRPr lang="en-US" altLang="en-US"/>
          </a:p>
        </p:txBody>
      </p:sp>
      <p:sp>
        <p:nvSpPr>
          <p:cNvPr id="55298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524000"/>
            <a:ext cx="7772400" cy="3733800"/>
          </a:xfrm>
        </p:spPr>
        <p:txBody>
          <a:bodyPr/>
          <a:lstStyle/>
          <a:p>
            <a:r>
              <a:rPr lang="en-US" altLang="en-US" sz="7200" dirty="0" smtClean="0"/>
              <a:t>Training </a:t>
            </a:r>
            <a:br>
              <a:rPr lang="en-US" altLang="en-US" sz="7200" dirty="0" smtClean="0"/>
            </a:br>
            <a:r>
              <a:rPr lang="en-US" altLang="en-US" sz="7200" dirty="0" smtClean="0"/>
              <a:t>(e.g. tractor </a:t>
            </a:r>
            <a:br>
              <a:rPr lang="en-US" altLang="en-US" sz="7200" dirty="0" smtClean="0"/>
            </a:br>
            <a:r>
              <a:rPr lang="en-US" altLang="en-US" sz="7200" dirty="0" smtClean="0"/>
              <a:t>safety class)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600200"/>
            <a:ext cx="7772400" cy="3581400"/>
          </a:xfrm>
        </p:spPr>
        <p:txBody>
          <a:bodyPr/>
          <a:lstStyle/>
          <a:p>
            <a:r>
              <a:rPr lang="en-US" altLang="en-US" sz="7200" dirty="0" smtClean="0"/>
              <a:t>What does PTO stand for?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8">
            <a:hlinkClick r:id="rId3" action="ppaction://hlinksldjump" highlightClick="1">
              <a:snd r:embed="rId4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762000"/>
            <a:ext cx="8077200" cy="57150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346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524000"/>
            <a:ext cx="7772400" cy="3886200"/>
          </a:xfrm>
        </p:spPr>
        <p:txBody>
          <a:bodyPr/>
          <a:lstStyle/>
          <a:p>
            <a:r>
              <a:rPr lang="en-US" altLang="en-US" sz="7200" dirty="0" smtClean="0"/>
              <a:t>Power Take Off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524000"/>
            <a:ext cx="7772400" cy="3733800"/>
          </a:xfrm>
        </p:spPr>
        <p:txBody>
          <a:bodyPr/>
          <a:lstStyle/>
          <a:p>
            <a:r>
              <a:rPr lang="en-US" altLang="en-US" sz="7200" dirty="0"/>
              <a:t>What are three distractions when doing fieldwork with an implement</a:t>
            </a:r>
            <a:r>
              <a:rPr lang="en-US" altLang="en-US" sz="7200" dirty="0" smtClean="0"/>
              <a:t>?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8">
            <a:hlinkClick r:id="rId3" action="ppaction://hlinksldjump" highlightClick="1">
              <a:snd r:embed="rId4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762000"/>
            <a:ext cx="8077200" cy="57150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394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524000"/>
            <a:ext cx="7772400" cy="3733800"/>
          </a:xfrm>
        </p:spPr>
        <p:txBody>
          <a:bodyPr/>
          <a:lstStyle/>
          <a:p>
            <a:r>
              <a:rPr lang="en-US" altLang="en-US" sz="7200" dirty="0"/>
              <a:t>Cell phone, radio, extra riders, bystanders, animals, etc</a:t>
            </a:r>
            <a:r>
              <a:rPr lang="en-US" altLang="en-US" sz="7200" dirty="0" smtClean="0"/>
              <a:t>. </a:t>
            </a:r>
          </a:p>
        </p:txBody>
      </p:sp>
      <p:sp>
        <p:nvSpPr>
          <p:cNvPr id="59395" name="AutoShape 7">
            <a:hlinkClick r:id="rId5" action="ppaction://hlinksldjump" highlightClick="1">
              <a:snd r:embed="rId4" name="applause.wav"/>
            </a:hlinkClick>
          </p:cNvPr>
          <p:cNvSpPr>
            <a:spLocks noChangeArrowheads="1"/>
          </p:cNvSpPr>
          <p:nvPr/>
        </p:nvSpPr>
        <p:spPr bwMode="auto">
          <a:xfrm>
            <a:off x="4114800" y="3276600"/>
            <a:ext cx="8001000" cy="57912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WordArt 2">
            <a:hlinkClick r:id="rId4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1828800" y="1524000"/>
            <a:ext cx="5715000" cy="38100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en-US" sz="7200" b="1" kern="10" dirty="0">
                <a:gradFill flip="none" rotWithShape="1">
                  <a:gsLst>
                    <a:gs pos="0">
                      <a:schemeClr val="bg1">
                        <a:lumMod val="85000"/>
                        <a:shade val="30000"/>
                        <a:satMod val="115000"/>
                      </a:schemeClr>
                    </a:gs>
                    <a:gs pos="50000">
                      <a:schemeClr val="bg1">
                        <a:lumMod val="85000"/>
                        <a:shade val="67500"/>
                        <a:satMod val="115000"/>
                      </a:schemeClr>
                    </a:gs>
                    <a:gs pos="100000">
                      <a:schemeClr val="bg1">
                        <a:lumMod val="85000"/>
                        <a:shade val="100000"/>
                        <a:satMod val="115000"/>
                      </a:scheme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Times New Roman"/>
                <a:cs typeface="Times New Roman"/>
              </a:rPr>
              <a:t>Daily</a:t>
            </a:r>
          </a:p>
          <a:p>
            <a:pPr algn="ctr"/>
            <a:r>
              <a:rPr lang="en-US" sz="7200" b="1" kern="10" dirty="0">
                <a:gradFill flip="none" rotWithShape="1">
                  <a:gsLst>
                    <a:gs pos="0">
                      <a:schemeClr val="bg1">
                        <a:lumMod val="85000"/>
                        <a:shade val="30000"/>
                        <a:satMod val="115000"/>
                      </a:schemeClr>
                    </a:gs>
                    <a:gs pos="50000">
                      <a:schemeClr val="bg1">
                        <a:lumMod val="85000"/>
                        <a:shade val="67500"/>
                        <a:satMod val="115000"/>
                      </a:schemeClr>
                    </a:gs>
                    <a:gs pos="100000">
                      <a:schemeClr val="bg1">
                        <a:lumMod val="85000"/>
                        <a:shade val="100000"/>
                        <a:satMod val="115000"/>
                      </a:scheme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Times New Roman"/>
                <a:cs typeface="Times New Roman"/>
              </a:rPr>
              <a:t>Double!!</a:t>
            </a:r>
          </a:p>
        </p:txBody>
      </p:sp>
      <p:pic>
        <p:nvPicPr>
          <p:cNvPr id="2" name="Daily double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66800" y="5486400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1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04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604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604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604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60418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914400"/>
            <a:ext cx="7772400" cy="5257800"/>
          </a:xfrm>
        </p:spPr>
        <p:txBody>
          <a:bodyPr/>
          <a:lstStyle/>
          <a:p>
            <a:r>
              <a:rPr lang="en-US" altLang="en-US" sz="7200" dirty="0"/>
              <a:t>What is peripheral vision</a:t>
            </a:r>
            <a:r>
              <a:rPr lang="en-US" altLang="en-US" sz="7200" dirty="0" smtClean="0"/>
              <a:t>?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8">
            <a:hlinkClick r:id="rId3" action="ppaction://hlinksldjump" highlightClick="1">
              <a:snd r:embed="rId4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762000"/>
            <a:ext cx="8077200" cy="57150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466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600200"/>
            <a:ext cx="7772400" cy="3657600"/>
          </a:xfrm>
        </p:spPr>
        <p:txBody>
          <a:bodyPr/>
          <a:lstStyle/>
          <a:p>
            <a:r>
              <a:rPr lang="en-US" altLang="en-US" sz="7200" dirty="0"/>
              <a:t>Seeing out the sides while looking </a:t>
            </a:r>
            <a:r>
              <a:rPr lang="en-US" altLang="en-US" sz="7200" dirty="0" smtClean="0"/>
              <a:t>forward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600200"/>
            <a:ext cx="7772400" cy="3657600"/>
          </a:xfrm>
        </p:spPr>
        <p:txBody>
          <a:bodyPr/>
          <a:lstStyle/>
          <a:p>
            <a:r>
              <a:rPr lang="en-US" altLang="en-US" sz="6600" dirty="0"/>
              <a:t>What should youth do when equipment malfunctions?</a:t>
            </a:r>
            <a:endParaRPr lang="en-US" altLang="en-US" sz="6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8">
            <a:hlinkClick r:id="rId3" action="ppaction://hlinksldjump" highlightClick="1">
              <a:snd r:embed="rId4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762000"/>
            <a:ext cx="8077200" cy="57150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514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914400" y="990600"/>
            <a:ext cx="7315199" cy="4953000"/>
          </a:xfrm>
        </p:spPr>
        <p:txBody>
          <a:bodyPr/>
          <a:lstStyle/>
          <a:p>
            <a:r>
              <a:rPr lang="en-US" altLang="en-US" sz="7200" dirty="0"/>
              <a:t>Shut it down and call an adult</a:t>
            </a:r>
            <a:endParaRPr lang="en-US" altLang="en-US" sz="7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914400"/>
            <a:ext cx="7772400" cy="5181600"/>
          </a:xfrm>
        </p:spPr>
        <p:txBody>
          <a:bodyPr/>
          <a:lstStyle/>
          <a:p>
            <a:r>
              <a:rPr lang="en-US" altLang="en-US" sz="7200" dirty="0" smtClean="0"/>
              <a:t>What should you do if unsure of how to do a task?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8">
            <a:hlinkClick r:id="rId3" action="ppaction://hlinksldjump" highlightClick="1">
              <a:snd r:embed="rId4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762000"/>
            <a:ext cx="8077200" cy="57150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562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524000"/>
            <a:ext cx="7772400" cy="3733800"/>
          </a:xfrm>
        </p:spPr>
        <p:txBody>
          <a:bodyPr/>
          <a:lstStyle/>
          <a:p>
            <a:r>
              <a:rPr lang="en-US" altLang="en-US" sz="7200" dirty="0" smtClean="0"/>
              <a:t>Ask questions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524000"/>
            <a:ext cx="7772400" cy="3733800"/>
          </a:xfrm>
        </p:spPr>
        <p:txBody>
          <a:bodyPr/>
          <a:lstStyle/>
          <a:p>
            <a:r>
              <a:rPr lang="en-US" altLang="en-US" sz="7200" dirty="0" smtClean="0"/>
              <a:t>Who should train a youth?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8">
            <a:hlinkClick r:id="rId3" action="ppaction://hlinksldjump" highlightClick="1">
              <a:snd r:embed="rId4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762000"/>
            <a:ext cx="8077200" cy="57150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10" name="Rectangle 6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7200" dirty="0" smtClean="0"/>
              <a:t>An adult who understands the job and hazards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524000"/>
            <a:ext cx="7772400" cy="3733800"/>
          </a:xfrm>
        </p:spPr>
        <p:txBody>
          <a:bodyPr/>
          <a:lstStyle/>
          <a:p>
            <a:r>
              <a:rPr lang="en-US" altLang="en-US" sz="7200" dirty="0" smtClean="0"/>
              <a:t>What is a hazard?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8">
            <a:hlinkClick r:id="rId3" action="ppaction://hlinksldjump" highlightClick="1">
              <a:snd r:embed="rId4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762000"/>
            <a:ext cx="8077200" cy="57150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658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447800"/>
            <a:ext cx="7772400" cy="3886200"/>
          </a:xfrm>
        </p:spPr>
        <p:txBody>
          <a:bodyPr/>
          <a:lstStyle/>
          <a:p>
            <a:r>
              <a:rPr lang="en-US" altLang="en-US" sz="7200" dirty="0" smtClean="0"/>
              <a:t>Something with the potential to cause injury or death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524000"/>
            <a:ext cx="7772400" cy="3733800"/>
          </a:xfrm>
        </p:spPr>
        <p:txBody>
          <a:bodyPr/>
          <a:lstStyle/>
          <a:p>
            <a:r>
              <a:rPr lang="en-US" altLang="en-US" sz="7200" dirty="0" smtClean="0"/>
              <a:t>What should a worker do if they feel unsafe?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8">
            <a:hlinkClick r:id="rId3" action="ppaction://hlinksldjump" highlightClick="1">
              <a:snd r:embed="rId4" name="applause.wav"/>
            </a:hlinkClick>
          </p:cNvPr>
          <p:cNvSpPr>
            <a:spLocks noChangeArrowheads="1"/>
          </p:cNvSpPr>
          <p:nvPr/>
        </p:nvSpPr>
        <p:spPr bwMode="auto">
          <a:xfrm>
            <a:off x="533400" y="685800"/>
            <a:ext cx="8077200" cy="57150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706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524000"/>
            <a:ext cx="7772400" cy="3733800"/>
          </a:xfrm>
        </p:spPr>
        <p:txBody>
          <a:bodyPr/>
          <a:lstStyle/>
          <a:p>
            <a:r>
              <a:rPr lang="en-US" altLang="en-US" sz="7200" dirty="0" smtClean="0"/>
              <a:t>Refuse to do the job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524000"/>
            <a:ext cx="7772400" cy="3733800"/>
          </a:xfrm>
        </p:spPr>
        <p:txBody>
          <a:bodyPr/>
          <a:lstStyle/>
          <a:p>
            <a:r>
              <a:rPr lang="en-US" altLang="en-US" sz="7200" dirty="0" smtClean="0"/>
              <a:t>By law, what is an employee right?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8">
            <a:hlinkClick r:id="rId3" action="ppaction://hlinksldjump" highlightClick="1">
              <a:snd r:embed="rId4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762000"/>
            <a:ext cx="8077200" cy="57150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754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685800"/>
            <a:ext cx="7772400" cy="5638800"/>
          </a:xfrm>
        </p:spPr>
        <p:txBody>
          <a:bodyPr/>
          <a:lstStyle/>
          <a:p>
            <a:r>
              <a:rPr lang="en-US" altLang="en-US" sz="7200" dirty="0" smtClean="0"/>
              <a:t>Fair pay, safe working conditions, report unsafe conditions w/o retaliation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WordArt 2">
            <a:hlinkClick r:id="rId3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1828800" y="1524000"/>
            <a:ext cx="5715000" cy="38100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balanced" dir="t"/>
            </a:scene3d>
            <a:sp3d extrusionH="127000" contourW="12700" prstMaterial="metal">
              <a:bevelT h="50800"/>
              <a:bevelB w="165100"/>
              <a:contourClr>
                <a:schemeClr val="bg2"/>
              </a:contourClr>
            </a:sp3d>
          </a:bodyPr>
          <a:lstStyle/>
          <a:p>
            <a:pPr algn="ctr"/>
            <a:r>
              <a:rPr lang="en-US" sz="7200" b="1" kern="10" dirty="0" smtClean="0">
                <a:ln w="50800"/>
                <a:solidFill>
                  <a:srgbClr val="FFC000"/>
                </a:solidFill>
                <a:latin typeface="Times New Roman"/>
                <a:cs typeface="Times New Roman"/>
              </a:rPr>
              <a:t>Final</a:t>
            </a:r>
            <a:endParaRPr lang="en-US" sz="7200" b="1" kern="10" dirty="0">
              <a:ln w="50800"/>
              <a:solidFill>
                <a:srgbClr val="FFC000"/>
              </a:solidFill>
              <a:latin typeface="Times New Roman"/>
              <a:cs typeface="Times New Roman"/>
            </a:endParaRPr>
          </a:p>
          <a:p>
            <a:pPr algn="ctr"/>
            <a:r>
              <a:rPr lang="en-US" sz="7200" b="1" kern="10" dirty="0" smtClean="0">
                <a:ln w="50800"/>
                <a:solidFill>
                  <a:srgbClr val="FFC000"/>
                </a:solidFill>
                <a:latin typeface="Times New Roman"/>
                <a:cs typeface="Times New Roman"/>
              </a:rPr>
              <a:t>Jeopardy!!</a:t>
            </a:r>
            <a:endParaRPr lang="en-US" sz="7200" b="1" kern="10" dirty="0">
              <a:ln w="50800"/>
              <a:solidFill>
                <a:srgbClr val="FFC000"/>
              </a:solidFill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600200"/>
            <a:ext cx="7772400" cy="3657600"/>
          </a:xfrm>
        </p:spPr>
        <p:txBody>
          <a:bodyPr/>
          <a:lstStyle/>
          <a:p>
            <a:r>
              <a:rPr lang="en-US" altLang="en-US" dirty="0" smtClean="0"/>
              <a:t>Employee Rights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5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600200"/>
            <a:ext cx="7772400" cy="3657600"/>
          </a:xfrm>
        </p:spPr>
        <p:txBody>
          <a:bodyPr/>
          <a:lstStyle/>
          <a:p>
            <a:r>
              <a:rPr lang="en-US" altLang="en-US" sz="7200" dirty="0" smtClean="0"/>
              <a:t>Report unsafe and/or unhealthy work conditions without retaliation.</a:t>
            </a:r>
          </a:p>
        </p:txBody>
      </p:sp>
      <p:pic>
        <p:nvPicPr>
          <p:cNvPr id="4" name="1final jeopardy think song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66800" y="5638800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6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5" name="Rectangle 1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524000"/>
            <a:ext cx="7772400" cy="3733800"/>
          </a:xfrm>
        </p:spPr>
        <p:txBody>
          <a:bodyPr/>
          <a:lstStyle/>
          <a:p>
            <a:r>
              <a:rPr lang="en-US" altLang="en-US" sz="7200" dirty="0" smtClean="0"/>
              <a:t>What is whistleblower?</a:t>
            </a:r>
          </a:p>
        </p:txBody>
      </p:sp>
      <p:sp>
        <p:nvSpPr>
          <p:cNvPr id="4" name="AutoShape 8">
            <a:hlinkClick r:id="rId2" action="ppaction://hlinksldjump" highlightClick="1">
              <a:snd r:embed="rId3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762000"/>
            <a:ext cx="8077200" cy="57150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" action="ppaction://hlinkshowjump?jump=firstslide" highlightClick="1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861" y="2313498"/>
            <a:ext cx="7772400" cy="2202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75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07633"/>
              </p:ext>
            </p:extLst>
          </p:nvPr>
        </p:nvGraphicFramePr>
        <p:xfrm>
          <a:off x="533400" y="685800"/>
          <a:ext cx="8247063" cy="5641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5" name="Worksheet" r:id="rId3" imgW="5882462" imgH="4023569" progId="Excel.Sheet.12">
                  <p:embed/>
                </p:oleObj>
              </mc:Choice>
              <mc:Fallback>
                <p:oleObj name="Worksheet" r:id="rId3" imgW="5882462" imgH="4023569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33400" y="685800"/>
                        <a:ext cx="8247063" cy="5641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>
            <a:hlinkHover r:id="rId5" action="ppaction://hlinksldjump" highlightClick="1"/>
          </p:cNvPr>
          <p:cNvSpPr txBox="1"/>
          <p:nvPr/>
        </p:nvSpPr>
        <p:spPr>
          <a:xfrm>
            <a:off x="6858000" y="152400"/>
            <a:ext cx="1905000" cy="46166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Game Board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hlinkHover r:id="rId5" action="ppaction://hlinksldjump" highlightClick="1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52400"/>
            <a:ext cx="1371600" cy="388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006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00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00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00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5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00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FFFF00"/>
    </a:hlink>
    <a:folHlink>
      <a:srgbClr val="3366FF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18ADE520196464CB6ADCE1D42B19098" ma:contentTypeVersion="4" ma:contentTypeDescription="Create a new document." ma:contentTypeScope="" ma:versionID="9047e4431de63ff01038710518ab4c77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8ab92f92b32f6ecc6f173f45af5280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4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LongProperties xmlns="http://schemas.microsoft.com/office/2006/metadata/longProperties"/>
</file>

<file path=customXml/itemProps1.xml><?xml version="1.0" encoding="utf-8"?>
<ds:datastoreItem xmlns:ds="http://schemas.openxmlformats.org/officeDocument/2006/customXml" ds:itemID="{F6A14ED7-6F19-4F09-A1E4-5E3DC4EAA45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65CE59DE-AB8B-4050-ABBE-3D6DA8BB3765}">
  <ds:schemaRefs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E2931E01-DD02-42DA-AE3B-ADDFA148632D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6EFF989E-DA75-4D47-822A-B9C35CF76C39}">
  <ds:schemaRefs>
    <ds:schemaRef ds:uri="http://schemas.microsoft.com/office/2006/metadata/long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13782</TotalTime>
  <Words>1125</Words>
  <Application>Microsoft Office PowerPoint</Application>
  <PresentationFormat>On-screen Show (4:3)</PresentationFormat>
  <Paragraphs>247</Paragraphs>
  <Slides>78</Slides>
  <Notes>62</Notes>
  <HiddenSlides>0</HiddenSlides>
  <MMClips>8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5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78</vt:i4>
      </vt:variant>
    </vt:vector>
  </HeadingPairs>
  <TitlesOfParts>
    <vt:vector size="87" baseType="lpstr">
      <vt:lpstr>Arial</vt:lpstr>
      <vt:lpstr>Calibri</vt:lpstr>
      <vt:lpstr>Times New Roman</vt:lpstr>
      <vt:lpstr>Default Design</vt:lpstr>
      <vt:lpstr>1_Default Design</vt:lpstr>
      <vt:lpstr>4_Default Design</vt:lpstr>
      <vt:lpstr>5_Default Design</vt:lpstr>
      <vt:lpstr>Office Theme</vt:lpstr>
      <vt:lpstr>Worksheet</vt:lpstr>
      <vt:lpstr>Instructions</vt:lpstr>
      <vt:lpstr>PowerPoint Presentation</vt:lpstr>
      <vt:lpstr>PowerPoint Presentation</vt:lpstr>
      <vt:lpstr>Body Mechanics</vt:lpstr>
      <vt:lpstr>3-2-1 Connection</vt:lpstr>
      <vt:lpstr>Gotta Get Fed</vt:lpstr>
      <vt:lpstr>Feeding the Babies</vt:lpstr>
      <vt:lpstr>Outstanding in My Field </vt:lpstr>
      <vt:lpstr>Stand T.A.L.L.</vt:lpstr>
      <vt:lpstr>PowerPoint Presentation</vt:lpstr>
      <vt:lpstr>What should you do frequently when lifting a lot?</vt:lpstr>
      <vt:lpstr>Breaks or stretching</vt:lpstr>
      <vt:lpstr>What body part should you use when lifting?</vt:lpstr>
      <vt:lpstr>Legs</vt:lpstr>
      <vt:lpstr>How many points of contact are maintained when climbing a ladder properly? </vt:lpstr>
      <vt:lpstr>3</vt:lpstr>
      <vt:lpstr>How many minutes should a 10 year old work between breaks? </vt:lpstr>
      <vt:lpstr>20 minutes</vt:lpstr>
      <vt:lpstr>What is the maximum height that youth under 16 should climb?</vt:lpstr>
      <vt:lpstr>20 feet</vt:lpstr>
      <vt:lpstr>What type of clothing should not be worn around PTOs? </vt:lpstr>
      <vt:lpstr>Loose fitting clothes or clothes with strings</vt:lpstr>
      <vt:lpstr>What is a common hazard when working with PTOs?</vt:lpstr>
      <vt:lpstr>Entanglement, weight or pinch point</vt:lpstr>
      <vt:lpstr>What is the most dangerous hazard when working with hydraulics?</vt:lpstr>
      <vt:lpstr>Ruptured hose (chemical injuries)</vt:lpstr>
      <vt:lpstr>How many steps should you be able to repeat before working with implements?</vt:lpstr>
      <vt:lpstr>10</vt:lpstr>
      <vt:lpstr>How many times should you demonstrate a job before doing it alone?</vt:lpstr>
      <vt:lpstr>4-5</vt:lpstr>
      <vt:lpstr>Why is it important to be comfortable with animals when feeding them?</vt:lpstr>
      <vt:lpstr>Animals pick up fear, less likely to get injured, etc.</vt:lpstr>
      <vt:lpstr>What type of route must you have when working with animals?</vt:lpstr>
      <vt:lpstr>Escape</vt:lpstr>
      <vt:lpstr>PowerPoint Presentation</vt:lpstr>
      <vt:lpstr>Two-way communication</vt:lpstr>
      <vt:lpstr>What is an infectious disease transmitted from animals to humans?</vt:lpstr>
      <vt:lpstr>Zoonotic disease</vt:lpstr>
      <vt:lpstr>PowerPoint Presentation</vt:lpstr>
      <vt:lpstr>How much can a young worker safely lift?  (express in % of  body weight)</vt:lpstr>
      <vt:lpstr>25%</vt:lpstr>
      <vt:lpstr>What are common hazards encountered when feeding calves?</vt:lpstr>
      <vt:lpstr>Weight, animal contact, slippery surface, chemicals, or burns</vt:lpstr>
      <vt:lpstr>If youth is showing signs of strain when carrying feed, what should they do?</vt:lpstr>
      <vt:lpstr>Have an adult carry it, use a cart, etc.</vt:lpstr>
      <vt:lpstr>When feeding calves, when would chemicals be a hazard?</vt:lpstr>
      <vt:lpstr>Cleaning</vt:lpstr>
      <vt:lpstr>After feeding milk to calves and cleaning up, what should you do?</vt:lpstr>
      <vt:lpstr>Wash hands and change outer clothing </vt:lpstr>
      <vt:lpstr>What are three types of PPE you would need when feeding milk to calves?</vt:lpstr>
      <vt:lpstr>Steel toed shoes, eye protection, gloves, dust mask or handwashing</vt:lpstr>
      <vt:lpstr>What should an adult do with a youth before allowing them to use implements?</vt:lpstr>
      <vt:lpstr>Training  (e.g. tractor  safety class)</vt:lpstr>
      <vt:lpstr>What does PTO stand for?</vt:lpstr>
      <vt:lpstr>Power Take Off</vt:lpstr>
      <vt:lpstr>What are three distractions when doing fieldwork with an implement? </vt:lpstr>
      <vt:lpstr>Cell phone, radio, extra riders, bystanders, animals, etc. </vt:lpstr>
      <vt:lpstr>PowerPoint Presentation</vt:lpstr>
      <vt:lpstr>What is peripheral vision? </vt:lpstr>
      <vt:lpstr>Seeing out the sides while looking forward</vt:lpstr>
      <vt:lpstr>What should youth do when equipment malfunctions?</vt:lpstr>
      <vt:lpstr>Shut it down and call an adult</vt:lpstr>
      <vt:lpstr>What should you do if unsure of how to do a task?</vt:lpstr>
      <vt:lpstr>Ask questions</vt:lpstr>
      <vt:lpstr>Who should train a youth?</vt:lpstr>
      <vt:lpstr>An adult who understands the job and hazards</vt:lpstr>
      <vt:lpstr>What is a hazard?</vt:lpstr>
      <vt:lpstr>Something with the potential to cause injury or death</vt:lpstr>
      <vt:lpstr>What should a worker do if they feel unsafe?</vt:lpstr>
      <vt:lpstr>Refuse to do the job</vt:lpstr>
      <vt:lpstr>By law, what is an employee right?</vt:lpstr>
      <vt:lpstr>Fair pay, safe working conditions, report unsafe conditions w/o retaliation</vt:lpstr>
      <vt:lpstr>PowerPoint Presentation</vt:lpstr>
      <vt:lpstr>Employee Rights</vt:lpstr>
      <vt:lpstr>Report unsafe and/or unhealthy work conditions without retaliation.</vt:lpstr>
      <vt:lpstr>What is whistleblower?</vt:lpstr>
      <vt:lpstr>PowerPoint Presentation</vt:lpstr>
      <vt:lpstr>PowerPoint Presentation</vt:lpstr>
    </vt:vector>
  </TitlesOfParts>
  <Company>Monta Vista High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Jeopardy Template</dc:title>
  <dc:creator>I-Heng McComb</dc:creator>
  <dc:description>Based on a template created by Matt Hamlyn (Jessamine County Schools) and modified by Tom Duggan (Union County Educational Technology Training Center).</dc:description>
  <cp:lastModifiedBy>Ploeckelman, Melissa</cp:lastModifiedBy>
  <cp:revision>175</cp:revision>
  <dcterms:created xsi:type="dcterms:W3CDTF">1999-10-07T17:16:48Z</dcterms:created>
  <dcterms:modified xsi:type="dcterms:W3CDTF">2021-09-24T13:03:38Z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eywords (CPSI)">
    <vt:lpwstr>jeopardy, game</vt:lpwstr>
  </property>
  <property fmtid="{D5CDD505-2E9C-101B-9397-08002B2CF9AE}" pid="3" name="Description0">
    <vt:lpwstr>this template can be used to create a Jeopardy game related to MedRec or any other topic</vt:lpwstr>
  </property>
  <property fmtid="{D5CDD505-2E9C-101B-9397-08002B2CF9AE}" pid="4" name="ContentType">
    <vt:lpwstr>Document</vt:lpwstr>
  </property>
</Properties>
</file>